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94" r:id="rId2"/>
    <p:sldId id="296" r:id="rId3"/>
    <p:sldId id="290" r:id="rId4"/>
    <p:sldId id="291" r:id="rId5"/>
    <p:sldId id="307" r:id="rId6"/>
    <p:sldId id="292" r:id="rId7"/>
    <p:sldId id="297" r:id="rId8"/>
    <p:sldId id="301" r:id="rId9"/>
    <p:sldId id="304" r:id="rId10"/>
    <p:sldId id="309" r:id="rId11"/>
    <p:sldId id="305" r:id="rId12"/>
  </p:sldIdLst>
  <p:sldSz cx="9144000" cy="6858000" type="screen4x3"/>
  <p:notesSz cx="6797675" cy="9926638"/>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68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0"/>
    <p:restoredTop sz="76381" autoAdjust="0"/>
  </p:normalViewPr>
  <p:slideViewPr>
    <p:cSldViewPr>
      <p:cViewPr varScale="1">
        <p:scale>
          <a:sx n="57" d="100"/>
          <a:sy n="57" d="100"/>
        </p:scale>
        <p:origin x="3258" y="684"/>
      </p:cViewPr>
      <p:guideLst/>
    </p:cSldViewPr>
  </p:slideViewPr>
  <p:notesTextViewPr>
    <p:cViewPr>
      <p:scale>
        <a:sx n="1" d="1"/>
        <a:sy n="1" d="1"/>
      </p:scale>
      <p:origin x="0" y="-216"/>
    </p:cViewPr>
  </p:notesTextViewPr>
  <p:notesViewPr>
    <p:cSldViewPr>
      <p:cViewPr varScale="1">
        <p:scale>
          <a:sx n="89" d="100"/>
          <a:sy n="89" d="100"/>
        </p:scale>
        <p:origin x="3816" y="9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31FC60B8-2B33-46C2-A5A4-A266444F3183}" type="datetimeFigureOut">
              <a:rPr lang="en-GB" smtClean="0"/>
              <a:t>18/06/2024</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E5CB179-3407-41F5-A9F9-7BC93CA487DF}" type="slidenum">
              <a:rPr lang="en-GB" smtClean="0"/>
              <a:t>‹#›</a:t>
            </a:fld>
            <a:endParaRPr lang="en-GB"/>
          </a:p>
        </p:txBody>
      </p:sp>
    </p:spTree>
    <p:extLst>
      <p:ext uri="{BB962C8B-B14F-4D97-AF65-F5344CB8AC3E}">
        <p14:creationId xmlns:p14="http://schemas.microsoft.com/office/powerpoint/2010/main" val="3137099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C71AF6A-3302-4F2B-BBED-712261F0F9FE}" type="datetimeFigureOut">
              <a:rPr lang="en-GB" smtClean="0"/>
              <a:t>18/06/2024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646A21D5-23EB-4F9C-8AD0-3C5D224DAB8E}" type="slidenum">
              <a:rPr lang="en-GB" smtClean="0"/>
              <a:t>‹#›</a:t>
            </a:fld>
            <a:endParaRPr lang="en-GB"/>
          </a:p>
        </p:txBody>
      </p:sp>
    </p:spTree>
    <p:extLst>
      <p:ext uri="{BB962C8B-B14F-4D97-AF65-F5344CB8AC3E}">
        <p14:creationId xmlns:p14="http://schemas.microsoft.com/office/powerpoint/2010/main" val="701080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My name is Bridget O’Connell and I work at University Hospitals Coventry and Warwickshire in the Clinical Evidence Based Information Service.</a:t>
            </a:r>
          </a:p>
          <a:p>
            <a:r>
              <a:rPr lang="en-GB" dirty="0"/>
              <a:t>Today I am talking about an opportunity I had to be part of a ground-breaking international project and how I worked to ensure that Library and Knowledge Services added value.</a:t>
            </a:r>
          </a:p>
        </p:txBody>
      </p:sp>
      <p:sp>
        <p:nvSpPr>
          <p:cNvPr id="4" name="Slide Number Placeholder 3"/>
          <p:cNvSpPr>
            <a:spLocks noGrp="1"/>
          </p:cNvSpPr>
          <p:nvPr>
            <p:ph type="sldNum" sz="quarter" idx="5"/>
          </p:nvPr>
        </p:nvSpPr>
        <p:spPr/>
        <p:txBody>
          <a:bodyPr/>
          <a:lstStyle/>
          <a:p>
            <a:fld id="{646A21D5-23EB-4F9C-8AD0-3C5D224DAB8E}" type="slidenum">
              <a:rPr lang="en-GB" smtClean="0"/>
              <a:t>1</a:t>
            </a:fld>
            <a:endParaRPr lang="en-GB"/>
          </a:p>
        </p:txBody>
      </p:sp>
    </p:spTree>
    <p:extLst>
      <p:ext uri="{BB962C8B-B14F-4D97-AF65-F5344CB8AC3E}">
        <p14:creationId xmlns:p14="http://schemas.microsoft.com/office/powerpoint/2010/main" val="2876310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GB" sz="1200" dirty="0">
                <a:solidFill>
                  <a:srgbClr val="000000"/>
                </a:solidFill>
                <a:effectLst/>
                <a:latin typeface="Times New Roman" panose="02020603050405020304" pitchFamily="18" charset="0"/>
                <a:ea typeface="Arial" panose="020B0604020202020204" pitchFamily="34" charset="0"/>
              </a:rPr>
              <a:t>This is an example of one of the questions in the remote questionnaires. The individual guideline is listed and its score provided with a recommendation to ACCEPT or REJECT and then any notes (thoughts or wishes or assessors also provided to allow decision making).</a:t>
            </a:r>
            <a:endParaRPr lang="en-GB" sz="1200" dirty="0">
              <a:effectLst/>
              <a:latin typeface="Times New Roman" panose="02020603050405020304" pitchFamily="18" charset="0"/>
              <a:ea typeface="Times New Roman" panose="02020603050405020304" pitchFamily="18" charset="0"/>
            </a:endParaRPr>
          </a:p>
          <a:p>
            <a:endParaRPr lang="en-GB" dirty="0"/>
          </a:p>
          <a:p>
            <a:pPr algn="just">
              <a:spcAft>
                <a:spcPts val="600"/>
              </a:spcAft>
            </a:pPr>
            <a:r>
              <a:rPr lang="en-US" sz="1200" b="1" dirty="0">
                <a:solidFill>
                  <a:srgbClr val="000000"/>
                </a:solidFill>
                <a:effectLst/>
                <a:latin typeface="+mn-lt"/>
                <a:ea typeface="Times New Roman" panose="02020603050405020304" pitchFamily="18" charset="0"/>
              </a:rPr>
              <a:t>How I added value</a:t>
            </a:r>
          </a:p>
          <a:p>
            <a:pPr algn="just">
              <a:spcAft>
                <a:spcPts val="600"/>
              </a:spcAft>
            </a:pPr>
            <a:r>
              <a:rPr lang="en-US" sz="1200" b="0" dirty="0">
                <a:solidFill>
                  <a:srgbClr val="000000"/>
                </a:solidFill>
                <a:effectLst/>
                <a:latin typeface="+mn-lt"/>
                <a:ea typeface="Times New Roman" panose="02020603050405020304" pitchFamily="18" charset="0"/>
              </a:rPr>
              <a:t>Looked at the evidence of various modified Delphi processes so that they could choose the most appropriate for our needs</a:t>
            </a:r>
          </a:p>
          <a:p>
            <a:pPr algn="just">
              <a:spcAft>
                <a:spcPts val="600"/>
              </a:spcAft>
            </a:pPr>
            <a:r>
              <a:rPr lang="en-US" sz="1200" b="0" dirty="0">
                <a:solidFill>
                  <a:srgbClr val="000000"/>
                </a:solidFill>
                <a:effectLst/>
                <a:latin typeface="+mn-lt"/>
                <a:ea typeface="Times New Roman" panose="02020603050405020304" pitchFamily="18" charset="0"/>
              </a:rPr>
              <a:t>Helped pull out actions from the approved guidelines (but no assessment as not clinically trained!)</a:t>
            </a:r>
          </a:p>
          <a:p>
            <a:pPr algn="just">
              <a:spcAft>
                <a:spcPts val="600"/>
              </a:spcAft>
            </a:pPr>
            <a:r>
              <a:rPr lang="en-US" sz="1200" b="0" dirty="0">
                <a:solidFill>
                  <a:srgbClr val="000000"/>
                </a:solidFill>
                <a:effectLst/>
                <a:latin typeface="+mn-lt"/>
                <a:ea typeface="Times New Roman" panose="02020603050405020304" pitchFamily="18" charset="0"/>
              </a:rPr>
              <a:t>Led one of the breakout sessions to support the group in working through their assigned conditions –keeping them on track with selecting the actions, checking for duplicates and looking for any conflicting actions/contraindications.</a:t>
            </a:r>
            <a:endParaRPr lang="en-GB" sz="1200" b="0" dirty="0">
              <a:effectLst/>
              <a:latin typeface="+mn-lt"/>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646A21D5-23EB-4F9C-8AD0-3C5D224DAB8E}" type="slidenum">
              <a:rPr lang="en-GB" smtClean="0"/>
              <a:t>10</a:t>
            </a:fld>
            <a:endParaRPr lang="en-GB"/>
          </a:p>
        </p:txBody>
      </p:sp>
    </p:spTree>
    <p:extLst>
      <p:ext uri="{BB962C8B-B14F-4D97-AF65-F5344CB8AC3E}">
        <p14:creationId xmlns:p14="http://schemas.microsoft.com/office/powerpoint/2010/main" val="2812818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So thrilling to get to the point where the project is completed and able to be handed over to the next stage. We did have to seek a small extension to the timeline but all in all it went very well. I have been dropping spoiler alerts throughout this talk but we DID write a consensus guideline and it HAS gone to the testing stage.</a:t>
            </a:r>
          </a:p>
          <a:p>
            <a:endParaRPr lang="en-GB" sz="900" dirty="0"/>
          </a:p>
          <a:p>
            <a:r>
              <a:rPr lang="en-GB" sz="1400" dirty="0">
                <a:solidFill>
                  <a:schemeClr val="tx1">
                    <a:lumMod val="75000"/>
                    <a:lumOff val="25000"/>
                  </a:schemeClr>
                </a:solidFill>
              </a:rPr>
              <a:t>What I learned:</a:t>
            </a:r>
          </a:p>
          <a:p>
            <a:r>
              <a:rPr lang="en-GB" sz="1400" dirty="0">
                <a:solidFill>
                  <a:schemeClr val="tx1">
                    <a:lumMod val="75000"/>
                    <a:lumOff val="25000"/>
                  </a:schemeClr>
                </a:solidFill>
              </a:rPr>
              <a:t>Involve Librarians as early as possible in the project.</a:t>
            </a:r>
          </a:p>
          <a:p>
            <a:r>
              <a:rPr lang="en-GB" sz="1400" b="1" dirty="0">
                <a:solidFill>
                  <a:schemeClr val="accent2">
                    <a:lumMod val="60000"/>
                    <a:lumOff val="40000"/>
                  </a:schemeClr>
                </a:solidFill>
              </a:rPr>
              <a:t>Team science! </a:t>
            </a:r>
            <a:r>
              <a:rPr lang="en-GB" sz="1400" b="0" dirty="0">
                <a:solidFill>
                  <a:schemeClr val="accent2">
                    <a:lumMod val="60000"/>
                    <a:lumOff val="40000"/>
                  </a:schemeClr>
                </a:solidFill>
              </a:rPr>
              <a:t>-  a collaborative and interdisciplinary approach where researchers from diverse disciplines, institutes and sectors work together to address complex health and care challenges. Again, the focus will be on research and work on </a:t>
            </a:r>
            <a:r>
              <a:rPr lang="en-GB" sz="1400" b="0" dirty="0" err="1">
                <a:solidFill>
                  <a:schemeClr val="accent2">
                    <a:lumMod val="60000"/>
                    <a:lumOff val="40000"/>
                  </a:schemeClr>
                </a:solidFill>
              </a:rPr>
              <a:t>multimorbidities</a:t>
            </a:r>
            <a:r>
              <a:rPr lang="en-GB" sz="1400" b="0" dirty="0">
                <a:solidFill>
                  <a:schemeClr val="accent2">
                    <a:lumMod val="60000"/>
                    <a:lumOff val="40000"/>
                  </a:schemeClr>
                </a:solidFill>
              </a:rPr>
              <a:t>. Head of LKS has been on this since its inception. They are submitting a bit in October to the Programme Grants for Applied Research.</a:t>
            </a:r>
          </a:p>
          <a:p>
            <a:pPr marL="0" indent="0">
              <a:buNone/>
            </a:pPr>
            <a:endParaRPr lang="en-GB" sz="1400" b="1" dirty="0">
              <a:solidFill>
                <a:schemeClr val="accent2">
                  <a:lumMod val="60000"/>
                  <a:lumOff val="40000"/>
                </a:schemeClr>
              </a:solidFill>
            </a:endParaRPr>
          </a:p>
          <a:p>
            <a:pPr marL="0" indent="0">
              <a:buNone/>
            </a:pPr>
            <a:endParaRPr lang="en-GB" sz="1400" b="1" dirty="0">
              <a:solidFill>
                <a:schemeClr val="accent2">
                  <a:lumMod val="60000"/>
                  <a:lumOff val="40000"/>
                </a:schemeClr>
              </a:solidFill>
            </a:endParaRPr>
          </a:p>
          <a:p>
            <a:pPr marL="0" indent="0">
              <a:buNone/>
            </a:pPr>
            <a:endParaRPr lang="en-GB" sz="1400" b="1" dirty="0">
              <a:solidFill>
                <a:schemeClr val="accent2">
                  <a:lumMod val="60000"/>
                  <a:lumOff val="40000"/>
                </a:schemeClr>
              </a:solidFill>
            </a:endParaRPr>
          </a:p>
          <a:p>
            <a:pPr marL="0" indent="0">
              <a:buNone/>
            </a:pPr>
            <a:endParaRPr lang="en-GB" sz="1400" b="1" dirty="0">
              <a:solidFill>
                <a:schemeClr val="accent2">
                  <a:lumMod val="60000"/>
                  <a:lumOff val="40000"/>
                </a:schemeClr>
              </a:solidFill>
            </a:endParaRPr>
          </a:p>
          <a:p>
            <a:pPr marL="0" indent="0">
              <a:buNone/>
            </a:pPr>
            <a:endParaRPr lang="en-GB" sz="1400" b="1">
              <a:solidFill>
                <a:schemeClr val="accent2">
                  <a:lumMod val="60000"/>
                  <a:lumOff val="40000"/>
                </a:schemeClr>
              </a:solidFill>
            </a:endParaRPr>
          </a:p>
          <a:p>
            <a:pPr marL="0" indent="0">
              <a:buNone/>
            </a:pPr>
            <a:endParaRPr lang="en-GB" sz="1400" b="1" dirty="0">
              <a:solidFill>
                <a:schemeClr val="accent2">
                  <a:lumMod val="60000"/>
                  <a:lumOff val="40000"/>
                </a:schemeClr>
              </a:solidFill>
            </a:endParaRPr>
          </a:p>
          <a:p>
            <a:r>
              <a:rPr lang="en-GB" sz="1400" b="1" dirty="0">
                <a:solidFill>
                  <a:schemeClr val="tx1">
                    <a:lumMod val="75000"/>
                    <a:lumOff val="25000"/>
                  </a:schemeClr>
                </a:solidFill>
              </a:rPr>
              <a:t>Create good working relationships</a:t>
            </a:r>
            <a:r>
              <a:rPr lang="en-GB" sz="1400" dirty="0">
                <a:solidFill>
                  <a:schemeClr val="tx1">
                    <a:lumMod val="75000"/>
                    <a:lumOff val="25000"/>
                  </a:schemeClr>
                </a:solidFill>
              </a:rPr>
              <a:t>. Several of the clinical partners were kind enough to feedback to me and to the clinical team at UHCW that I had provided them with good and timely support and that this had helped them complete their parts of the project well and on time. Being a primary contact source meant that I was able to identify issues that were affecting all or many of the members and work to resolve these. Providing support or resolving issues before they impacted on the group meant that when I was chasing individuals to meet deadlines they were more likely to be responsive as I’d proven myself.</a:t>
            </a:r>
          </a:p>
          <a:p>
            <a:r>
              <a:rPr lang="en-GB" sz="1400" b="1" dirty="0">
                <a:solidFill>
                  <a:schemeClr val="tx1">
                    <a:lumMod val="75000"/>
                    <a:lumOff val="25000"/>
                  </a:schemeClr>
                </a:solidFill>
              </a:rPr>
              <a:t>Set and keep clear boundaries.</a:t>
            </a:r>
          </a:p>
          <a:p>
            <a:r>
              <a:rPr lang="en-GB" sz="1400" dirty="0">
                <a:solidFill>
                  <a:schemeClr val="tx1">
                    <a:lumMod val="75000"/>
                    <a:lumOff val="25000"/>
                  </a:schemeClr>
                </a:solidFill>
              </a:rPr>
              <a:t>When working to time and monetary pressures, there is the temptation to let rigour in project design and execution slip. The involvement of a clinical librarian for the whole project meant that this could be challenged </a:t>
            </a:r>
            <a:r>
              <a:rPr lang="en-GB" sz="1400" b="1" dirty="0">
                <a:solidFill>
                  <a:schemeClr val="tx1">
                    <a:lumMod val="75000"/>
                    <a:lumOff val="25000"/>
                  </a:schemeClr>
                </a:solidFill>
              </a:rPr>
              <a:t>before</a:t>
            </a:r>
            <a:r>
              <a:rPr lang="en-GB" sz="1400" b="0" dirty="0">
                <a:solidFill>
                  <a:schemeClr val="tx1">
                    <a:lumMod val="75000"/>
                    <a:lumOff val="25000"/>
                  </a:schemeClr>
                </a:solidFill>
              </a:rPr>
              <a:t> it happened, and we could work to ensure that the project was robust but ALSO that we did not lose too much time and impact on the other deliverables in the bigger project.</a:t>
            </a:r>
            <a:endParaRPr lang="en-GB" sz="1400" dirty="0">
              <a:solidFill>
                <a:schemeClr val="tx1">
                  <a:lumMod val="75000"/>
                  <a:lumOff val="25000"/>
                </a:schemeClr>
              </a:solidFill>
            </a:endParaRPr>
          </a:p>
          <a:p>
            <a:r>
              <a:rPr lang="en-GB" sz="1400" b="1" dirty="0">
                <a:solidFill>
                  <a:schemeClr val="tx1">
                    <a:lumMod val="75000"/>
                    <a:lumOff val="25000"/>
                  </a:schemeClr>
                </a:solidFill>
              </a:rPr>
              <a:t>Be solution focussed.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lumMod val="75000"/>
                    <a:lumOff val="25000"/>
                  </a:schemeClr>
                </a:solidFill>
              </a:rPr>
              <a:t>Again, in a large project simply pointing out the issues or problems is not enough – you need to provide solutions or at least help identify where they could be found.</a:t>
            </a:r>
            <a:r>
              <a:rPr lang="en-US" sz="1400" dirty="0">
                <a:solidFill>
                  <a:srgbClr val="000000"/>
                </a:solidFill>
                <a:effectLst/>
                <a:latin typeface="+mn-lt"/>
                <a:ea typeface="Times New Roman" panose="02020603050405020304" pitchFamily="18" charset="0"/>
              </a:rPr>
              <a:t> Ideally solve a problem before anyone really notices. An example is that 2 of the papers were not free access and were in publications not subscribed to by all the regions. The article sharing agreement within libraries in this country does not extend to Europe. I contacted the authors and explained CAREPATH and they sent us copies of the articles with full permissions. When timings were so tight this was very much appreciated. The clinical partners did not know that this was an issue they were just provided with the papers. But I’m telling you!!</a:t>
            </a:r>
          </a:p>
          <a:p>
            <a:endParaRPr lang="en-GB" sz="1200" dirty="0">
              <a:solidFill>
                <a:schemeClr val="tx1">
                  <a:lumMod val="75000"/>
                  <a:lumOff val="25000"/>
                </a:schemeClr>
              </a:solidFill>
            </a:endParaRPr>
          </a:p>
          <a:p>
            <a:endParaRPr lang="en-GB" dirty="0"/>
          </a:p>
          <a:p>
            <a:endParaRPr lang="en-GB" dirty="0"/>
          </a:p>
        </p:txBody>
      </p:sp>
      <p:sp>
        <p:nvSpPr>
          <p:cNvPr id="4" name="Slide Number Placeholder 3"/>
          <p:cNvSpPr>
            <a:spLocks noGrp="1"/>
          </p:cNvSpPr>
          <p:nvPr>
            <p:ph type="sldNum" sz="quarter" idx="5"/>
          </p:nvPr>
        </p:nvSpPr>
        <p:spPr/>
        <p:txBody>
          <a:bodyPr/>
          <a:lstStyle/>
          <a:p>
            <a:fld id="{646A21D5-23EB-4F9C-8AD0-3C5D224DAB8E}" type="slidenum">
              <a:rPr lang="en-GB" smtClean="0"/>
              <a:t>11</a:t>
            </a:fld>
            <a:endParaRPr lang="en-GB"/>
          </a:p>
        </p:txBody>
      </p:sp>
    </p:spTree>
    <p:extLst>
      <p:ext uri="{BB962C8B-B14F-4D97-AF65-F5344CB8AC3E}">
        <p14:creationId xmlns:p14="http://schemas.microsoft.com/office/powerpoint/2010/main" val="3683861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work at UHCW – a teaching hospital in Coventry with students from Warwick Medical School and Coventry University.</a:t>
            </a:r>
          </a:p>
          <a:p>
            <a:r>
              <a:rPr lang="en-GB" dirty="0"/>
              <a:t>A large hospital covering the West Midlands region.</a:t>
            </a:r>
          </a:p>
          <a:p>
            <a:r>
              <a:rPr lang="en-GB" dirty="0"/>
              <a:t>We’re proud of our expertise and innovations – and this project is an example of our innovative work.</a:t>
            </a:r>
          </a:p>
        </p:txBody>
      </p:sp>
      <p:sp>
        <p:nvSpPr>
          <p:cNvPr id="4" name="Slide Number Placeholder 3"/>
          <p:cNvSpPr>
            <a:spLocks noGrp="1"/>
          </p:cNvSpPr>
          <p:nvPr>
            <p:ph type="sldNum" sz="quarter" idx="5"/>
          </p:nvPr>
        </p:nvSpPr>
        <p:spPr/>
        <p:txBody>
          <a:bodyPr/>
          <a:lstStyle/>
          <a:p>
            <a:fld id="{646A21D5-23EB-4F9C-8AD0-3C5D224DAB8E}" type="slidenum">
              <a:rPr lang="en-GB" smtClean="0"/>
              <a:t>2</a:t>
            </a:fld>
            <a:endParaRPr lang="en-GB"/>
          </a:p>
        </p:txBody>
      </p:sp>
    </p:spTree>
    <p:extLst>
      <p:ext uri="{BB962C8B-B14F-4D97-AF65-F5344CB8AC3E}">
        <p14:creationId xmlns:p14="http://schemas.microsoft.com/office/powerpoint/2010/main" val="117943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Number Placeholder 6"/>
          <p:cNvSpPr txBox="1">
            <a:spLocks noGrp="1"/>
          </p:cNvSpPr>
          <p:nvPr/>
        </p:nvSpPr>
        <p:spPr bwMode="auto">
          <a:xfrm>
            <a:off x="3850444"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eaLnBrk="0" hangingPunct="0">
              <a:spcBef>
                <a:spcPct val="30000"/>
              </a:spcBef>
              <a:defRPr sz="1200">
                <a:solidFill>
                  <a:schemeClr val="tx1"/>
                </a:solidFill>
                <a:latin typeface="Arial" pitchFamily="34" charset="0"/>
              </a:defRPr>
            </a:lvl1pPr>
            <a:lvl2pPr marL="742950" indent="-285750" algn="l" eaLnBrk="0" hangingPunct="0">
              <a:spcBef>
                <a:spcPct val="30000"/>
              </a:spcBef>
              <a:defRPr sz="1200">
                <a:solidFill>
                  <a:schemeClr val="tx1"/>
                </a:solidFill>
                <a:latin typeface="Arial" pitchFamily="34" charset="0"/>
              </a:defRPr>
            </a:lvl2pPr>
            <a:lvl3pPr marL="1143000" indent="-228600" algn="l" eaLnBrk="0" hangingPunct="0">
              <a:spcBef>
                <a:spcPct val="30000"/>
              </a:spcBef>
              <a:defRPr sz="1200">
                <a:solidFill>
                  <a:schemeClr val="tx1"/>
                </a:solidFill>
                <a:latin typeface="Arial" pitchFamily="34" charset="0"/>
              </a:defRPr>
            </a:lvl3pPr>
            <a:lvl4pPr marL="1600200" indent="-228600" algn="l" eaLnBrk="0" hangingPunct="0">
              <a:spcBef>
                <a:spcPct val="30000"/>
              </a:spcBef>
              <a:defRPr sz="1200">
                <a:solidFill>
                  <a:schemeClr val="tx1"/>
                </a:solidFill>
                <a:latin typeface="Arial" pitchFamily="34" charset="0"/>
              </a:defRPr>
            </a:lvl4pPr>
            <a:lvl5pPr marL="2057400" indent="-228600" algn="l"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78FC48D0-F711-4B72-A980-4BCAAF7648CF}" type="slidenum">
              <a:rPr lang="en-GB" altLang="en-US">
                <a:solidFill>
                  <a:srgbClr val="000000"/>
                </a:solidFill>
              </a:rPr>
              <a:pPr algn="r" eaLnBrk="1" hangingPunct="1">
                <a:spcBef>
                  <a:spcPct val="0"/>
                </a:spcBef>
              </a:pPr>
              <a:t>3</a:t>
            </a:fld>
            <a:endParaRPr lang="en-GB" altLang="en-US" dirty="0">
              <a:solidFill>
                <a:srgbClr val="000000"/>
              </a:solidFill>
            </a:endParaRPr>
          </a:p>
        </p:txBody>
      </p:sp>
      <p:sp>
        <p:nvSpPr>
          <p:cNvPr id="161795" name="Slide Number Placeholder 6"/>
          <p:cNvSpPr txBox="1">
            <a:spLocks noGrp="1"/>
          </p:cNvSpPr>
          <p:nvPr/>
        </p:nvSpPr>
        <p:spPr bwMode="auto">
          <a:xfrm>
            <a:off x="3850444" y="9428583"/>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gn="l" eaLnBrk="0" hangingPunct="0">
              <a:spcBef>
                <a:spcPct val="30000"/>
              </a:spcBef>
              <a:defRPr sz="1200">
                <a:solidFill>
                  <a:schemeClr val="tx1"/>
                </a:solidFill>
                <a:latin typeface="Arial" pitchFamily="34" charset="0"/>
              </a:defRPr>
            </a:lvl1pPr>
            <a:lvl2pPr marL="742950" indent="-285750" algn="l" eaLnBrk="0" hangingPunct="0">
              <a:spcBef>
                <a:spcPct val="30000"/>
              </a:spcBef>
              <a:defRPr sz="1200">
                <a:solidFill>
                  <a:schemeClr val="tx1"/>
                </a:solidFill>
                <a:latin typeface="Arial" pitchFamily="34" charset="0"/>
              </a:defRPr>
            </a:lvl2pPr>
            <a:lvl3pPr marL="1143000" indent="-228600" algn="l" eaLnBrk="0" hangingPunct="0">
              <a:spcBef>
                <a:spcPct val="30000"/>
              </a:spcBef>
              <a:defRPr sz="1200">
                <a:solidFill>
                  <a:schemeClr val="tx1"/>
                </a:solidFill>
                <a:latin typeface="Arial" pitchFamily="34" charset="0"/>
              </a:defRPr>
            </a:lvl3pPr>
            <a:lvl4pPr marL="1600200" indent="-228600" algn="l" eaLnBrk="0" hangingPunct="0">
              <a:spcBef>
                <a:spcPct val="30000"/>
              </a:spcBef>
              <a:defRPr sz="1200">
                <a:solidFill>
                  <a:schemeClr val="tx1"/>
                </a:solidFill>
                <a:latin typeface="Arial" pitchFamily="34" charset="0"/>
              </a:defRPr>
            </a:lvl4pPr>
            <a:lvl5pPr marL="2057400" indent="-228600" algn="l" eaLnBrk="0" hangingPunct="0">
              <a:spcBef>
                <a:spcPct val="30000"/>
              </a:spcBef>
              <a:defRPr sz="1200">
                <a:solidFill>
                  <a:schemeClr val="tx1"/>
                </a:solidFill>
                <a:latin typeface="Arial" pitchFamily="34" charset="0"/>
              </a:defRPr>
            </a:lvl5pPr>
            <a:lvl6pPr marL="2514600" indent="-228600" eaLnBrk="0" fontAlgn="base" hangingPunct="0">
              <a:spcBef>
                <a:spcPct val="30000"/>
              </a:spcBef>
              <a:spcAft>
                <a:spcPct val="0"/>
              </a:spcAft>
              <a:defRPr sz="1200">
                <a:solidFill>
                  <a:schemeClr val="tx1"/>
                </a:solidFill>
                <a:latin typeface="Arial" pitchFamily="34" charset="0"/>
              </a:defRPr>
            </a:lvl6pPr>
            <a:lvl7pPr marL="2971800" indent="-228600" eaLnBrk="0" fontAlgn="base" hangingPunct="0">
              <a:spcBef>
                <a:spcPct val="30000"/>
              </a:spcBef>
              <a:spcAft>
                <a:spcPct val="0"/>
              </a:spcAft>
              <a:defRPr sz="1200">
                <a:solidFill>
                  <a:schemeClr val="tx1"/>
                </a:solidFill>
                <a:latin typeface="Arial" pitchFamily="34" charset="0"/>
              </a:defRPr>
            </a:lvl7pPr>
            <a:lvl8pPr marL="3429000" indent="-228600" eaLnBrk="0" fontAlgn="base" hangingPunct="0">
              <a:spcBef>
                <a:spcPct val="30000"/>
              </a:spcBef>
              <a:spcAft>
                <a:spcPct val="0"/>
              </a:spcAft>
              <a:defRPr sz="1200">
                <a:solidFill>
                  <a:schemeClr val="tx1"/>
                </a:solidFill>
                <a:latin typeface="Arial" pitchFamily="34" charset="0"/>
              </a:defRPr>
            </a:lvl8pPr>
            <a:lvl9pPr marL="3886200" indent="-228600" eaLnBrk="0" fontAlgn="base" hangingPunct="0">
              <a:spcBef>
                <a:spcPct val="30000"/>
              </a:spcBef>
              <a:spcAft>
                <a:spcPct val="0"/>
              </a:spcAft>
              <a:defRPr sz="1200">
                <a:solidFill>
                  <a:schemeClr val="tx1"/>
                </a:solidFill>
                <a:latin typeface="Arial" pitchFamily="34" charset="0"/>
              </a:defRPr>
            </a:lvl9pPr>
          </a:lstStyle>
          <a:p>
            <a:pPr algn="r" eaLnBrk="1" hangingPunct="1">
              <a:spcBef>
                <a:spcPct val="0"/>
              </a:spcBef>
            </a:pPr>
            <a:fld id="{E6535238-4DFD-45B6-BF08-5F2B1F64A786}" type="slidenum">
              <a:rPr lang="en-GB" altLang="en-US">
                <a:solidFill>
                  <a:srgbClr val="000000"/>
                </a:solidFill>
              </a:rPr>
              <a:pPr algn="r" eaLnBrk="1" hangingPunct="1">
                <a:spcBef>
                  <a:spcPct val="0"/>
                </a:spcBef>
              </a:pPr>
              <a:t>3</a:t>
            </a:fld>
            <a:endParaRPr lang="en-GB" altLang="en-US" dirty="0">
              <a:solidFill>
                <a:srgbClr val="000000"/>
              </a:solidFill>
            </a:endParaRPr>
          </a:p>
        </p:txBody>
      </p:sp>
      <p:sp>
        <p:nvSpPr>
          <p:cNvPr id="161796"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itchFamily="34" charset="0"/>
              </a:rPr>
              <a:t>The project is called CAREPATH and it is an exciting piece of work to improve healthcare provision for elderly patients who have dementia and other morbidities.  </a:t>
            </a:r>
          </a:p>
          <a:p>
            <a:pPr eaLnBrk="1" hangingPunct="1"/>
            <a:endParaRPr lang="en-US" altLang="en-US" dirty="0">
              <a:latin typeface="Arial" pitchFamily="34" charset="0"/>
            </a:endParaRPr>
          </a:p>
          <a:p>
            <a:pPr eaLnBrk="1" hangingPunct="1"/>
            <a:r>
              <a:rPr lang="en-US" altLang="en-US" dirty="0">
                <a:latin typeface="Arial" pitchFamily="34" charset="0"/>
              </a:rPr>
              <a:t>This is being done by creating and then implementing a digital health solution for holistic care for this population group across 4 countries in Europe. </a:t>
            </a:r>
          </a:p>
          <a:p>
            <a:pPr eaLnBrk="1" hangingPunct="1"/>
            <a:endParaRPr lang="en-US" altLang="en-US" dirty="0">
              <a:latin typeface="Arial" pitchFamily="34" charset="0"/>
            </a:endParaRPr>
          </a:p>
          <a:p>
            <a:pPr eaLnBrk="1" hangingPunct="1"/>
            <a:r>
              <a:rPr lang="en-US" altLang="en-US" dirty="0">
                <a:latin typeface="Arial" pitchFamily="34" charset="0"/>
              </a:rPr>
              <a:t>The aim is to develop </a:t>
            </a:r>
          </a:p>
          <a:p>
            <a:pPr eaLnBrk="1" hangingPunct="1"/>
            <a:r>
              <a:rPr lang="en-US" altLang="en-US" dirty="0">
                <a:latin typeface="Arial" pitchFamily="34" charset="0"/>
              </a:rPr>
              <a:t>a patient-</a:t>
            </a:r>
            <a:r>
              <a:rPr lang="en-US" altLang="en-US" dirty="0" err="1">
                <a:latin typeface="Arial" pitchFamily="34" charset="0"/>
              </a:rPr>
              <a:t>centred</a:t>
            </a:r>
            <a:r>
              <a:rPr lang="en-US" altLang="en-US" dirty="0">
                <a:latin typeface="Arial" pitchFamily="34" charset="0"/>
              </a:rPr>
              <a:t> approach </a:t>
            </a:r>
          </a:p>
          <a:p>
            <a:pPr eaLnBrk="1" hangingPunct="1"/>
            <a:r>
              <a:rPr lang="en-US" altLang="en-US" dirty="0">
                <a:latin typeface="Arial" pitchFamily="34" charset="0"/>
              </a:rPr>
              <a:t>to delivering integrated best care </a:t>
            </a:r>
          </a:p>
          <a:p>
            <a:pPr eaLnBrk="1" hangingPunct="1"/>
            <a:r>
              <a:rPr lang="en-US" altLang="en-US" dirty="0">
                <a:latin typeface="Arial" pitchFamily="34" charset="0"/>
              </a:rPr>
              <a:t>That will increase independence and quality of life for this population group.  </a:t>
            </a:r>
          </a:p>
          <a:p>
            <a:pPr marL="171450" indent="-171450" eaLnBrk="1" hangingPunct="1">
              <a:buFont typeface="Arial" panose="020B0604020202020204" pitchFamily="34" charset="0"/>
              <a:buChar char="•"/>
            </a:pPr>
            <a:endParaRPr lang="en-US" altLang="en-US" dirty="0">
              <a:latin typeface="Arial" pitchFamily="34" charset="0"/>
            </a:endParaRPr>
          </a:p>
          <a:p>
            <a:pPr marL="0" indent="0" eaLnBrk="1" hangingPunct="1">
              <a:buFont typeface="Arial" panose="020B0604020202020204" pitchFamily="34" charset="0"/>
              <a:buNone/>
            </a:pPr>
            <a:r>
              <a:rPr lang="en-US" altLang="en-US" dirty="0">
                <a:latin typeface="Arial" pitchFamily="34" charset="0"/>
              </a:rPr>
              <a:t>In the future this could be rolled out across Europe and then the process used to create online healthcare solutions for other conditions and comorbidities.</a:t>
            </a:r>
          </a:p>
          <a:p>
            <a:pPr marL="0" indent="0" eaLnBrk="1" hangingPunct="1">
              <a:buFont typeface="Arial" panose="020B0604020202020204" pitchFamily="34" charset="0"/>
              <a:buNone/>
            </a:pPr>
            <a:r>
              <a:rPr lang="en-US" altLang="en-US" dirty="0">
                <a:latin typeface="Arial" pitchFamily="34" charset="0"/>
              </a:rPr>
              <a:t>The aim is to ensure that clinicians have accessible and reliable recommendations and actions to allow them to make the best clinical decisions for the individual.</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mn-lt"/>
              </a:rPr>
              <a:t>One of the early parts of the CAREPATH project was work programme 6 (we’re currently working on work programme 5 so don’t worry about the numbering too much). This was to develop the consensus clinical guideline. Once this consensus guideline was produced it would be tested in practice with a technical validation and usability study.  These will then be used to develop a methodology of computer interpretable clinical guidelines and computationally derived best clinical practice. For these patients who are multi-morbid older people with dementia.</a:t>
            </a:r>
          </a:p>
          <a:p>
            <a:endParaRPr lang="en-GB" dirty="0">
              <a:latin typeface="+mn-lt"/>
            </a:endParaRPr>
          </a:p>
          <a:p>
            <a:r>
              <a:rPr lang="en-GB" dirty="0">
                <a:latin typeface="+mn-lt"/>
              </a:rPr>
              <a:t>This was my first opportunity to work professionally in an international group. </a:t>
            </a:r>
          </a:p>
          <a:p>
            <a:r>
              <a:rPr lang="en-GB" dirty="0">
                <a:latin typeface="+mn-lt"/>
              </a:rPr>
              <a:t>Naturally, I was curious as to the strengths and weaknesses that I would bring to an international working group and my disappointing lack of language skills was the most obvious area for me to investigate</a:t>
            </a:r>
          </a:p>
          <a:p>
            <a:r>
              <a:rPr lang="en-GB" dirty="0">
                <a:latin typeface="+mn-lt"/>
              </a:rPr>
              <a:t>Native mono-linguistic English speakers of which I am sadly one are at a disadvantage in multi-linguistic environments. </a:t>
            </a:r>
            <a:r>
              <a:rPr lang="en-GB" b="0" i="0" dirty="0">
                <a:solidFill>
                  <a:srgbClr val="131314"/>
                </a:solidFill>
                <a:effectLst/>
                <a:highlight>
                  <a:srgbClr val="FFFFFF"/>
                </a:highlight>
                <a:latin typeface="+mn-lt"/>
              </a:rPr>
              <a:t> We are less able than their non-native speaking counterparts to adjust our English  to ensure successful transcultural communication. (Jenkins, J. Trouble with English?   2017 </a:t>
            </a:r>
            <a:r>
              <a:rPr lang="en-GB" b="0" i="0" dirty="0">
                <a:solidFill>
                  <a:srgbClr val="39393A"/>
                </a:solidFill>
                <a:effectLst/>
                <a:highlight>
                  <a:srgbClr val="FFFFFF"/>
                </a:highlight>
                <a:latin typeface="+mn-lt"/>
              </a:rPr>
              <a:t>Languages after Brexit Publisher: Palgrave) </a:t>
            </a:r>
            <a:br>
              <a:rPr lang="en-GB" b="0" i="0" dirty="0">
                <a:solidFill>
                  <a:srgbClr val="39393A"/>
                </a:solidFill>
                <a:effectLst/>
                <a:highlight>
                  <a:srgbClr val="FFFFFF"/>
                </a:highlight>
                <a:latin typeface="+mn-lt"/>
              </a:rPr>
            </a:br>
            <a:r>
              <a:rPr lang="en-GB" dirty="0"/>
              <a:t>This means that I am more likely to wade in with my size 9s and behave like a bull in a China shop --- or not adjust my use of the English language to work with people who even if they are fluent in English might not know colloquialisms or the dreaded Acronyms.</a:t>
            </a:r>
          </a:p>
          <a:p>
            <a:endParaRPr lang="en-GB" dirty="0"/>
          </a:p>
        </p:txBody>
      </p:sp>
      <p:sp>
        <p:nvSpPr>
          <p:cNvPr id="4" name="Slide Number Placeholder 3"/>
          <p:cNvSpPr>
            <a:spLocks noGrp="1"/>
          </p:cNvSpPr>
          <p:nvPr>
            <p:ph type="sldNum" sz="quarter" idx="5"/>
          </p:nvPr>
        </p:nvSpPr>
        <p:spPr/>
        <p:txBody>
          <a:bodyPr/>
          <a:lstStyle/>
          <a:p>
            <a:fld id="{646A21D5-23EB-4F9C-8AD0-3C5D224DAB8E}" type="slidenum">
              <a:rPr lang="en-GB" smtClean="0"/>
              <a:t>4</a:t>
            </a:fld>
            <a:endParaRPr lang="en-GB"/>
          </a:p>
        </p:txBody>
      </p:sp>
    </p:spTree>
    <p:extLst>
      <p:ext uri="{BB962C8B-B14F-4D97-AF65-F5344CB8AC3E}">
        <p14:creationId xmlns:p14="http://schemas.microsoft.com/office/powerpoint/2010/main" val="27392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onto the evidence for the actual project! Fortunately more people are living longer and more people are living with enduring conditions due to advances in healthcare and treatment. However this means that more people have multiple diseases or conditions and they all need to be considered when deciding on optimal care or treatments.</a:t>
            </a:r>
          </a:p>
          <a:p>
            <a:endParaRPr lang="en-GB" dirty="0"/>
          </a:p>
          <a:p>
            <a:r>
              <a:rPr lang="en-GB" dirty="0"/>
              <a:t>Can’t consider dementia as a single disease but must take a holistic approach to the needs and conditions of patients. Want to give clinicians  support with this  - aim of this project.</a:t>
            </a:r>
          </a:p>
          <a:p>
            <a:r>
              <a:rPr lang="en-GB" dirty="0"/>
              <a:t>Give clinicians access to an online tool that will support them in making clinical care decisions for patients who are elderly and living with dementia and other health conditions.</a:t>
            </a:r>
          </a:p>
        </p:txBody>
      </p:sp>
      <p:sp>
        <p:nvSpPr>
          <p:cNvPr id="4" name="Slide Number Placeholder 3"/>
          <p:cNvSpPr>
            <a:spLocks noGrp="1"/>
          </p:cNvSpPr>
          <p:nvPr>
            <p:ph type="sldNum" sz="quarter" idx="5"/>
          </p:nvPr>
        </p:nvSpPr>
        <p:spPr/>
        <p:txBody>
          <a:bodyPr/>
          <a:lstStyle/>
          <a:p>
            <a:fld id="{646A21D5-23EB-4F9C-8AD0-3C5D224DAB8E}" type="slidenum">
              <a:rPr lang="en-GB" smtClean="0"/>
              <a:t>5</a:t>
            </a:fld>
            <a:endParaRPr lang="en-GB"/>
          </a:p>
        </p:txBody>
      </p:sp>
    </p:spTree>
    <p:extLst>
      <p:ext uri="{BB962C8B-B14F-4D97-AF65-F5344CB8AC3E}">
        <p14:creationId xmlns:p14="http://schemas.microsoft.com/office/powerpoint/2010/main" val="1621934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l">
              <a:buClr>
                <a:schemeClr val="bg1"/>
              </a:buClr>
            </a:pPr>
            <a:r>
              <a:rPr lang="en-GB" sz="1200" dirty="0">
                <a:effectLst/>
                <a:latin typeface="+mn-lt"/>
                <a:ea typeface="Aptos" panose="020B0004020202020204" pitchFamily="34" charset="0"/>
                <a:cs typeface="Aptos" panose="020B0004020202020204" pitchFamily="34" charset="0"/>
              </a:rPr>
              <a:t>A systematic review was undertaken to identify existing evidence including guidelines, systematic reviews, meta-analyses of guidelines, and relevant articles related to the specific conditions/diseases. One of my colleagues – Lukasz –  reviewed the search strategy and terms. </a:t>
            </a:r>
            <a:endParaRPr lang="en-GB" sz="1200" dirty="0">
              <a:latin typeface="+mn-lt"/>
            </a:endParaRPr>
          </a:p>
          <a:p>
            <a:pPr>
              <a:buClr>
                <a:schemeClr val="bg1"/>
              </a:buClr>
            </a:pPr>
            <a:r>
              <a:rPr lang="en-GB" sz="1800" dirty="0">
                <a:effectLst/>
                <a:latin typeface="Aptos" panose="020B0004020202020204" pitchFamily="34" charset="0"/>
                <a:ea typeface="Aptos" panose="020B0004020202020204" pitchFamily="34" charset="0"/>
                <a:cs typeface="Aptos" panose="020B0004020202020204" pitchFamily="34" charset="0"/>
              </a:rPr>
              <a:t>The conditions and diseases covered were</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F</a:t>
            </a:r>
            <a:r>
              <a:rPr lang="en-GB" dirty="0">
                <a:effectLst/>
                <a:latin typeface="Aptos" panose="020B0004020202020204" pitchFamily="34" charset="0"/>
                <a:ea typeface="Aptos" panose="020B0004020202020204" pitchFamily="34" charset="0"/>
                <a:cs typeface="Aptos" panose="020B0004020202020204" pitchFamily="34" charset="0"/>
              </a:rPr>
              <a:t>railty, </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S</a:t>
            </a:r>
            <a:r>
              <a:rPr lang="en-GB" dirty="0">
                <a:effectLst/>
                <a:latin typeface="Aptos" panose="020B0004020202020204" pitchFamily="34" charset="0"/>
                <a:ea typeface="Aptos" panose="020B0004020202020204" pitchFamily="34" charset="0"/>
                <a:cs typeface="Aptos" panose="020B0004020202020204" pitchFamily="34" charset="0"/>
              </a:rPr>
              <a:t>arcopenia,</a:t>
            </a:r>
          </a:p>
          <a:p>
            <a:pPr lvl="1">
              <a:buClr>
                <a:schemeClr val="bg1"/>
              </a:buClr>
            </a:pPr>
            <a:r>
              <a:rPr lang="en-GB" dirty="0">
                <a:effectLst/>
                <a:latin typeface="Aptos" panose="020B0004020202020204" pitchFamily="34" charset="0"/>
                <a:ea typeface="Aptos" panose="020B0004020202020204" pitchFamily="34" charset="0"/>
                <a:cs typeface="Aptos" panose="020B0004020202020204" pitchFamily="34" charset="0"/>
              </a:rPr>
              <a:t> Malnutrition,</a:t>
            </a:r>
          </a:p>
          <a:p>
            <a:pPr lvl="1">
              <a:buClr>
                <a:schemeClr val="bg1"/>
              </a:buClr>
            </a:pPr>
            <a:r>
              <a:rPr lang="en-GB" dirty="0">
                <a:effectLst/>
                <a:latin typeface="Aptos" panose="020B0004020202020204" pitchFamily="34" charset="0"/>
                <a:ea typeface="Aptos" panose="020B0004020202020204" pitchFamily="34" charset="0"/>
                <a:cs typeface="Aptos" panose="020B0004020202020204" pitchFamily="34" charset="0"/>
              </a:rPr>
              <a:t> Diabetes, </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H</a:t>
            </a:r>
            <a:r>
              <a:rPr lang="en-GB" dirty="0">
                <a:effectLst/>
                <a:latin typeface="Aptos" panose="020B0004020202020204" pitchFamily="34" charset="0"/>
                <a:ea typeface="Aptos" panose="020B0004020202020204" pitchFamily="34" charset="0"/>
                <a:cs typeface="Aptos" panose="020B0004020202020204" pitchFamily="34" charset="0"/>
              </a:rPr>
              <a:t>eart failure, </a:t>
            </a:r>
          </a:p>
          <a:p>
            <a:pPr lvl="1">
              <a:buClr>
                <a:schemeClr val="bg1"/>
              </a:buClr>
            </a:pPr>
            <a:r>
              <a:rPr lang="en-GB" dirty="0">
                <a:effectLst/>
                <a:latin typeface="Aptos" panose="020B0004020202020204" pitchFamily="34" charset="0"/>
                <a:ea typeface="Aptos" panose="020B0004020202020204" pitchFamily="34" charset="0"/>
                <a:cs typeface="Aptos" panose="020B0004020202020204" pitchFamily="34" charset="0"/>
              </a:rPr>
              <a:t>Chronic Obstructive Pulmonary Disease </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A</a:t>
            </a:r>
            <a:r>
              <a:rPr lang="en-GB" dirty="0">
                <a:effectLst/>
                <a:latin typeface="Aptos" panose="020B0004020202020204" pitchFamily="34" charset="0"/>
                <a:ea typeface="Aptos" panose="020B0004020202020204" pitchFamily="34" charset="0"/>
                <a:cs typeface="Aptos" panose="020B0004020202020204" pitchFamily="34" charset="0"/>
              </a:rPr>
              <a:t>sthma, </a:t>
            </a:r>
          </a:p>
          <a:p>
            <a:pPr lvl="1">
              <a:buClr>
                <a:schemeClr val="bg1"/>
              </a:buClr>
            </a:pPr>
            <a:r>
              <a:rPr lang="en-GB" dirty="0">
                <a:effectLst/>
                <a:latin typeface="Aptos" panose="020B0004020202020204" pitchFamily="34" charset="0"/>
                <a:ea typeface="Aptos" panose="020B0004020202020204" pitchFamily="34" charset="0"/>
                <a:cs typeface="Aptos" panose="020B0004020202020204" pitchFamily="34" charset="0"/>
              </a:rPr>
              <a:t>Chronic Kidney Disease, </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S</a:t>
            </a:r>
            <a:r>
              <a:rPr lang="en-GB" dirty="0">
                <a:effectLst/>
                <a:latin typeface="Aptos" panose="020B0004020202020204" pitchFamily="34" charset="0"/>
                <a:ea typeface="Aptos" panose="020B0004020202020204" pitchFamily="34" charset="0"/>
                <a:cs typeface="Aptos" panose="020B0004020202020204" pitchFamily="34" charset="0"/>
              </a:rPr>
              <a:t>troke, </a:t>
            </a: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C</a:t>
            </a:r>
            <a:r>
              <a:rPr lang="en-GB" dirty="0">
                <a:effectLst/>
                <a:latin typeface="Aptos" panose="020B0004020202020204" pitchFamily="34" charset="0"/>
                <a:ea typeface="Aptos" panose="020B0004020202020204" pitchFamily="34" charset="0"/>
                <a:cs typeface="Aptos" panose="020B0004020202020204" pitchFamily="34" charset="0"/>
              </a:rPr>
              <a:t>oronary </a:t>
            </a:r>
            <a:r>
              <a:rPr lang="en-GB" dirty="0">
                <a:latin typeface="Aptos" panose="020B0004020202020204" pitchFamily="34" charset="0"/>
                <a:ea typeface="Aptos" panose="020B0004020202020204" pitchFamily="34" charset="0"/>
                <a:cs typeface="Aptos" panose="020B0004020202020204" pitchFamily="34" charset="0"/>
              </a:rPr>
              <a:t>A</a:t>
            </a:r>
            <a:r>
              <a:rPr lang="en-GB" dirty="0">
                <a:effectLst/>
                <a:latin typeface="Aptos" panose="020B0004020202020204" pitchFamily="34" charset="0"/>
                <a:ea typeface="Aptos" panose="020B0004020202020204" pitchFamily="34" charset="0"/>
                <a:cs typeface="Aptos" panose="020B0004020202020204" pitchFamily="34" charset="0"/>
              </a:rPr>
              <a:t>rtery </a:t>
            </a:r>
            <a:r>
              <a:rPr lang="en-GB" dirty="0">
                <a:latin typeface="Aptos" panose="020B0004020202020204" pitchFamily="34" charset="0"/>
                <a:ea typeface="Aptos" panose="020B0004020202020204" pitchFamily="34" charset="0"/>
                <a:cs typeface="Aptos" panose="020B0004020202020204" pitchFamily="34" charset="0"/>
              </a:rPr>
              <a:t>D</a:t>
            </a:r>
            <a:r>
              <a:rPr lang="en-GB" dirty="0">
                <a:effectLst/>
                <a:latin typeface="Aptos" panose="020B0004020202020204" pitchFamily="34" charset="0"/>
                <a:ea typeface="Aptos" panose="020B0004020202020204" pitchFamily="34" charset="0"/>
                <a:cs typeface="Aptos" panose="020B0004020202020204" pitchFamily="34" charset="0"/>
              </a:rPr>
              <a:t>isease, </a:t>
            </a:r>
            <a:endParaRPr lang="en-GB" dirty="0">
              <a:latin typeface="Aptos" panose="020B0004020202020204" pitchFamily="34" charset="0"/>
              <a:ea typeface="Aptos" panose="020B0004020202020204" pitchFamily="34" charset="0"/>
              <a:cs typeface="Aptos" panose="020B0004020202020204" pitchFamily="34" charset="0"/>
            </a:endParaRPr>
          </a:p>
          <a:p>
            <a:pPr lvl="1">
              <a:buClr>
                <a:schemeClr val="bg1"/>
              </a:buClr>
            </a:pPr>
            <a:r>
              <a:rPr lang="en-GB" dirty="0">
                <a:latin typeface="Aptos" panose="020B0004020202020204" pitchFamily="34" charset="0"/>
                <a:ea typeface="Aptos" panose="020B0004020202020204" pitchFamily="34" charset="0"/>
                <a:cs typeface="Aptos" panose="020B0004020202020204" pitchFamily="34" charset="0"/>
              </a:rPr>
              <a:t>H</a:t>
            </a:r>
            <a:r>
              <a:rPr lang="en-GB" dirty="0">
                <a:effectLst/>
                <a:latin typeface="Aptos" panose="020B0004020202020204" pitchFamily="34" charset="0"/>
                <a:ea typeface="Aptos" panose="020B0004020202020204" pitchFamily="34" charset="0"/>
                <a:cs typeface="Aptos" panose="020B0004020202020204" pitchFamily="34" charset="0"/>
              </a:rPr>
              <a:t>ypertension. </a:t>
            </a:r>
            <a:endParaRPr lang="en-GB" sz="1200" dirty="0">
              <a:effectLst/>
              <a:latin typeface="Aptos" panose="020B0004020202020204" pitchFamily="34" charset="0"/>
              <a:ea typeface="Aptos" panose="020B0004020202020204" pitchFamily="34" charset="0"/>
              <a:cs typeface="Aptos" panose="020B0004020202020204" pitchFamily="34" charset="0"/>
            </a:endParaRPr>
          </a:p>
          <a:p>
            <a:pPr lvl="1">
              <a:buClr>
                <a:schemeClr val="bg1"/>
              </a:buClr>
            </a:pPr>
            <a:endParaRPr lang="en-GB" sz="1200" dirty="0">
              <a:effectLst/>
              <a:latin typeface="Aptos" panose="020B0004020202020204" pitchFamily="34" charset="0"/>
              <a:ea typeface="Aptos" panose="020B0004020202020204" pitchFamily="34" charset="0"/>
              <a:cs typeface="Aptos" panose="020B0004020202020204" pitchFamily="34" charset="0"/>
            </a:endParaRPr>
          </a:p>
          <a:p>
            <a:pPr lvl="1">
              <a:buClr>
                <a:schemeClr val="bg1"/>
              </a:buClr>
            </a:pPr>
            <a:r>
              <a:rPr lang="en-GB" sz="1200" dirty="0">
                <a:effectLst/>
                <a:latin typeface="+mn-lt"/>
                <a:ea typeface="Aptos" panose="020B0004020202020204" pitchFamily="34" charset="0"/>
                <a:cs typeface="Aptos" panose="020B0004020202020204" pitchFamily="34" charset="0"/>
              </a:rPr>
              <a:t>Also included were multimorbidity and co-morbidity guidelines, guidelines covering dementia and Alzheimer’s disease, and behavioural guidelines.</a:t>
            </a:r>
          </a:p>
          <a:p>
            <a:pPr lvl="1">
              <a:buClr>
                <a:schemeClr val="bg1"/>
              </a:buClr>
            </a:pPr>
            <a:endParaRPr lang="en-GB" sz="1200" dirty="0">
              <a:latin typeface="+mn-lt"/>
            </a:endParaRPr>
          </a:p>
          <a:p>
            <a:pPr lvl="1" algn="l">
              <a:buClr>
                <a:schemeClr val="bg1"/>
              </a:buClr>
            </a:pPr>
            <a:endParaRPr lang="en-GB" sz="1200" dirty="0">
              <a:latin typeface="+mn-lt"/>
            </a:endParaRPr>
          </a:p>
          <a:p>
            <a:pPr algn="l">
              <a:buClr>
                <a:schemeClr val="bg1"/>
              </a:buClr>
            </a:pPr>
            <a:r>
              <a:rPr lang="en-GB" sz="1200" b="1" dirty="0">
                <a:latin typeface="+mn-lt"/>
              </a:rPr>
              <a:t>170 guidelines extracted</a:t>
            </a:r>
          </a:p>
          <a:p>
            <a:pPr algn="l"/>
            <a:endParaRPr lang="en-GB" sz="1200" dirty="0">
              <a:latin typeface="+mn-lt"/>
            </a:endParaRPr>
          </a:p>
        </p:txBody>
      </p:sp>
      <p:sp>
        <p:nvSpPr>
          <p:cNvPr id="4" name="Slide Number Placeholder 3"/>
          <p:cNvSpPr>
            <a:spLocks noGrp="1"/>
          </p:cNvSpPr>
          <p:nvPr>
            <p:ph type="sldNum" sz="quarter" idx="5"/>
          </p:nvPr>
        </p:nvSpPr>
        <p:spPr/>
        <p:txBody>
          <a:bodyPr/>
          <a:lstStyle/>
          <a:p>
            <a:fld id="{646A21D5-23EB-4F9C-8AD0-3C5D224DAB8E}" type="slidenum">
              <a:rPr lang="en-GB" smtClean="0"/>
              <a:t>6</a:t>
            </a:fld>
            <a:endParaRPr lang="en-GB"/>
          </a:p>
        </p:txBody>
      </p:sp>
    </p:spTree>
    <p:extLst>
      <p:ext uri="{BB962C8B-B14F-4D97-AF65-F5344CB8AC3E}">
        <p14:creationId xmlns:p14="http://schemas.microsoft.com/office/powerpoint/2010/main" val="921361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200" dirty="0">
                <a:solidFill>
                  <a:srgbClr val="000000"/>
                </a:solidFill>
                <a:effectLst/>
                <a:latin typeface="+mn-lt"/>
                <a:ea typeface="Arial" panose="020B0604020202020204" pitchFamily="34" charset="0"/>
              </a:rPr>
              <a:t>The next step was to determine which of these 170 guidelines should be presented to the CAREPATH working group for scrutiny. A clinician and clinical librarian screened them to ensure the content was:</a:t>
            </a:r>
            <a:endParaRPr lang="en-GB" sz="1200" dirty="0">
              <a:effectLst/>
              <a:latin typeface="+mn-lt"/>
              <a:ea typeface="Times New Roman" panose="02020603050405020304" pitchFamily="18" charset="0"/>
            </a:endParaRPr>
          </a:p>
          <a:p>
            <a:pPr algn="just">
              <a:spcAft>
                <a:spcPts val="600"/>
              </a:spcAft>
            </a:pPr>
            <a:endParaRPr lang="en-US" sz="1200" dirty="0">
              <a:solidFill>
                <a:srgbClr val="000000"/>
              </a:solidFill>
              <a:effectLst/>
              <a:latin typeface="+mn-lt"/>
              <a:ea typeface="Arial" panose="020B0604020202020204" pitchFamily="34" charset="0"/>
            </a:endParaRPr>
          </a:p>
          <a:p>
            <a:pPr algn="just">
              <a:spcAft>
                <a:spcPts val="600"/>
              </a:spcAft>
            </a:pPr>
            <a:r>
              <a:rPr lang="en-US" sz="1200" dirty="0">
                <a:solidFill>
                  <a:srgbClr val="000000"/>
                </a:solidFill>
                <a:effectLst/>
                <a:latin typeface="+mn-lt"/>
                <a:ea typeface="Arial" panose="020B0604020202020204" pitchFamily="34" charset="0"/>
              </a:rPr>
              <a:t>After this screening process, </a:t>
            </a:r>
            <a:r>
              <a:rPr lang="en-US" sz="1200" b="1" dirty="0">
                <a:solidFill>
                  <a:srgbClr val="000000"/>
                </a:solidFill>
                <a:effectLst/>
                <a:latin typeface="+mn-lt"/>
                <a:ea typeface="Arial" panose="020B0604020202020204" pitchFamily="34" charset="0"/>
              </a:rPr>
              <a:t>52 guidelines remained</a:t>
            </a:r>
            <a:r>
              <a:rPr lang="en-US" sz="1200" dirty="0">
                <a:solidFill>
                  <a:srgbClr val="000000"/>
                </a:solidFill>
                <a:effectLst/>
                <a:latin typeface="+mn-lt"/>
                <a:ea typeface="Arial" panose="020B0604020202020204" pitchFamily="34" charset="0"/>
              </a:rPr>
              <a:t>, and the third step commenced involving the entire working group. </a:t>
            </a:r>
          </a:p>
          <a:p>
            <a:pPr algn="just">
              <a:spcAft>
                <a:spcPts val="600"/>
              </a:spcAft>
            </a:pPr>
            <a:endParaRPr lang="en-US" sz="1200" dirty="0">
              <a:solidFill>
                <a:srgbClr val="000000"/>
              </a:solidFill>
              <a:effectLst/>
              <a:latin typeface="+mn-lt"/>
            </a:endParaRPr>
          </a:p>
          <a:p>
            <a:pPr algn="just">
              <a:spcAft>
                <a:spcPts val="600"/>
              </a:spcAft>
            </a:pPr>
            <a:r>
              <a:rPr lang="en-US" sz="1200" b="1" dirty="0">
                <a:solidFill>
                  <a:srgbClr val="000000"/>
                </a:solidFill>
                <a:effectLst/>
                <a:latin typeface="+mn-lt"/>
              </a:rPr>
              <a:t>How I added value: </a:t>
            </a:r>
          </a:p>
          <a:p>
            <a:pPr algn="just">
              <a:spcAft>
                <a:spcPts val="600"/>
              </a:spcAft>
            </a:pPr>
            <a:r>
              <a:rPr lang="en-US" sz="1200" dirty="0">
                <a:solidFill>
                  <a:srgbClr val="000000"/>
                </a:solidFill>
                <a:effectLst/>
                <a:latin typeface="+mn-lt"/>
              </a:rPr>
              <a:t>The clinician was an Foundation Year 2 Doctor (the marvelous Deva) and we worked independently to screen the guidelines and then came together to work out any conflicts. We had some false starts on the scope (i.e. at first we had different scores for international and national when it because obvious that the exclusion was actually local guidelines and both national and international should be included. There was also issues with the inclusion criteria of “broad and “very broad” and the exclusion criterion of “narrow”. Again it was found that the grading was unnecessary at this stage and it was more important to include/exclude rather than “grade”. No jumping  the steps in a process like this! It was useful to have a clinician and non-clinician to work through these as we brought different skills and focus but actually had high agreement.</a:t>
            </a:r>
          </a:p>
        </p:txBody>
      </p:sp>
      <p:sp>
        <p:nvSpPr>
          <p:cNvPr id="4" name="Slide Number Placeholder 3"/>
          <p:cNvSpPr>
            <a:spLocks noGrp="1"/>
          </p:cNvSpPr>
          <p:nvPr>
            <p:ph type="sldNum" sz="quarter" idx="5"/>
          </p:nvPr>
        </p:nvSpPr>
        <p:spPr/>
        <p:txBody>
          <a:bodyPr/>
          <a:lstStyle/>
          <a:p>
            <a:fld id="{646A21D5-23EB-4F9C-8AD0-3C5D224DAB8E}" type="slidenum">
              <a:rPr lang="en-GB" smtClean="0"/>
              <a:t>7</a:t>
            </a:fld>
            <a:endParaRPr lang="en-GB"/>
          </a:p>
        </p:txBody>
      </p:sp>
    </p:spTree>
    <p:extLst>
      <p:ext uri="{BB962C8B-B14F-4D97-AF65-F5344CB8AC3E}">
        <p14:creationId xmlns:p14="http://schemas.microsoft.com/office/powerpoint/2010/main" val="62400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effectLst/>
                <a:latin typeface="+mn-lt"/>
                <a:ea typeface="Arial" panose="020B0604020202020204" pitchFamily="34" charset="0"/>
              </a:rPr>
              <a:t>AGREE II includes 23 items </a:t>
            </a:r>
            <a:r>
              <a:rPr lang="en-US" sz="1200" dirty="0" err="1">
                <a:solidFill>
                  <a:srgbClr val="000000"/>
                </a:solidFill>
                <a:effectLst/>
                <a:latin typeface="+mn-lt"/>
                <a:ea typeface="Arial" panose="020B0604020202020204" pitchFamily="34" charset="0"/>
              </a:rPr>
              <a:t>categorised</a:t>
            </a:r>
            <a:r>
              <a:rPr lang="en-US" sz="1200" dirty="0">
                <a:solidFill>
                  <a:srgbClr val="000000"/>
                </a:solidFill>
                <a:effectLst/>
                <a:latin typeface="+mn-lt"/>
                <a:ea typeface="Arial" panose="020B0604020202020204" pitchFamily="34" charset="0"/>
              </a:rPr>
              <a:t> in six domains, each capturing a separate dimension of clinical guideline quality. </a:t>
            </a:r>
            <a:r>
              <a:rPr lang="es-ES" sz="1200" dirty="0" err="1">
                <a:solidFill>
                  <a:srgbClr val="000000"/>
                </a:solidFill>
                <a:effectLst/>
                <a:latin typeface="+mn-lt"/>
                <a:ea typeface="Arial" panose="020B0604020202020204" pitchFamily="34" charset="0"/>
              </a:rPr>
              <a:t>These</a:t>
            </a:r>
            <a:r>
              <a:rPr lang="es-ES" sz="1200" dirty="0">
                <a:solidFill>
                  <a:srgbClr val="000000"/>
                </a:solidFill>
                <a:effectLst/>
                <a:latin typeface="+mn-lt"/>
                <a:ea typeface="Arial" panose="020B0604020202020204" pitchFamily="34" charset="0"/>
              </a:rPr>
              <a:t> </a:t>
            </a:r>
            <a:r>
              <a:rPr lang="es-ES" sz="1200" dirty="0" err="1">
                <a:solidFill>
                  <a:srgbClr val="000000"/>
                </a:solidFill>
                <a:effectLst/>
                <a:latin typeface="+mn-lt"/>
                <a:ea typeface="Arial" panose="020B0604020202020204" pitchFamily="34" charset="0"/>
              </a:rPr>
              <a:t>six</a:t>
            </a:r>
            <a:r>
              <a:rPr lang="es-ES" sz="1200" dirty="0">
                <a:solidFill>
                  <a:srgbClr val="000000"/>
                </a:solidFill>
                <a:effectLst/>
                <a:latin typeface="+mn-lt"/>
                <a:ea typeface="Arial" panose="020B0604020202020204" pitchFamily="34" charset="0"/>
              </a:rPr>
              <a:t> </a:t>
            </a:r>
            <a:r>
              <a:rPr lang="es-ES" sz="1200" dirty="0" err="1">
                <a:solidFill>
                  <a:srgbClr val="000000"/>
                </a:solidFill>
                <a:effectLst/>
                <a:latin typeface="+mn-lt"/>
                <a:ea typeface="Arial" panose="020B0604020202020204" pitchFamily="34" charset="0"/>
              </a:rPr>
              <a:t>domains</a:t>
            </a:r>
            <a:r>
              <a:rPr lang="es-ES" sz="1200" dirty="0">
                <a:solidFill>
                  <a:srgbClr val="000000"/>
                </a:solidFill>
                <a:effectLst/>
                <a:latin typeface="+mn-lt"/>
                <a:ea typeface="Arial" panose="020B0604020202020204" pitchFamily="34" charset="0"/>
              </a:rPr>
              <a:t> are:</a:t>
            </a:r>
          </a:p>
          <a:p>
            <a:pPr marL="342900" lvl="0" indent="-342900" algn="just">
              <a:lnSpc>
                <a:spcPct val="115000"/>
              </a:lnSpc>
              <a:spcAft>
                <a:spcPts val="600"/>
              </a:spcAft>
              <a:buFont typeface="Symbol" panose="05050102010706020507" pitchFamily="18" charset="2"/>
              <a:buChar char=""/>
            </a:pPr>
            <a:r>
              <a:rPr lang="en-US" sz="1200" dirty="0">
                <a:solidFill>
                  <a:srgbClr val="000000"/>
                </a:solidFill>
                <a:effectLst/>
                <a:latin typeface="+mn-lt"/>
                <a:ea typeface="Arial" panose="020B0604020202020204" pitchFamily="34" charset="0"/>
                <a:cs typeface="Times New Roman" panose="02020603050405020304" pitchFamily="18" charset="0"/>
              </a:rPr>
              <a:t>“Scope and purpose”</a:t>
            </a:r>
            <a:r>
              <a:rPr lang="en-GB" sz="1200" dirty="0">
                <a:solidFill>
                  <a:schemeClr val="tx1"/>
                </a:solidFill>
                <a:effectLst/>
                <a:latin typeface="+mn-lt"/>
                <a:ea typeface="Arial" panose="020B0604020202020204" pitchFamily="34" charset="0"/>
                <a:cs typeface="Times New Roman" panose="02020603050405020304" pitchFamily="18" charset="0"/>
              </a:rPr>
              <a:t>            </a:t>
            </a:r>
            <a:r>
              <a:rPr lang="en-US" sz="1200" dirty="0">
                <a:solidFill>
                  <a:srgbClr val="000000"/>
                </a:solidFill>
                <a:effectLst/>
                <a:latin typeface="+mn-lt"/>
                <a:ea typeface="Arial" panose="020B0604020202020204" pitchFamily="34" charset="0"/>
                <a:cs typeface="Times New Roman" panose="02020603050405020304" pitchFamily="18" charset="0"/>
              </a:rPr>
              <a:t>“Stakeholder involvement “ “Rigor of development”</a:t>
            </a:r>
            <a:endParaRPr lang="en-GB" sz="1200" dirty="0">
              <a:effectLst/>
              <a:latin typeface="+mn-lt"/>
              <a:ea typeface="Calibri" panose="020F0502020204030204" pitchFamily="34" charset="0"/>
              <a:cs typeface="Times New Roman" panose="02020603050405020304" pitchFamily="18" charset="0"/>
            </a:endParaRPr>
          </a:p>
          <a:p>
            <a:pPr marL="342900" lvl="0" indent="-342900" algn="just">
              <a:lnSpc>
                <a:spcPct val="115000"/>
              </a:lnSpc>
              <a:spcAft>
                <a:spcPts val="600"/>
              </a:spcAft>
              <a:buFont typeface="Symbol" panose="05050102010706020507" pitchFamily="18" charset="2"/>
              <a:buChar char=""/>
            </a:pPr>
            <a:r>
              <a:rPr lang="en-US" sz="1200" dirty="0">
                <a:solidFill>
                  <a:srgbClr val="000000"/>
                </a:solidFill>
                <a:effectLst/>
                <a:latin typeface="+mn-lt"/>
                <a:ea typeface="Arial" panose="020B0604020202020204" pitchFamily="34" charset="0"/>
                <a:cs typeface="Times New Roman" panose="02020603050405020304" pitchFamily="18" charset="0"/>
              </a:rPr>
              <a:t>“Clarity and presentation” “Applicability” “Editorial independence” </a:t>
            </a:r>
          </a:p>
          <a:p>
            <a:pPr marL="0" lvl="0" indent="0" algn="just">
              <a:lnSpc>
                <a:spcPct val="115000"/>
              </a:lnSpc>
              <a:spcAft>
                <a:spcPts val="600"/>
              </a:spcAft>
              <a:buFont typeface="Symbol" panose="05050102010706020507" pitchFamily="18" charset="2"/>
              <a:buNone/>
            </a:pPr>
            <a:endParaRPr lang="en-US" sz="1200" dirty="0">
              <a:solidFill>
                <a:srgbClr val="000000"/>
              </a:solidFill>
              <a:effectLst/>
              <a:latin typeface="+mn-lt"/>
              <a:ea typeface="Arial" panose="020B0604020202020204" pitchFamily="34" charset="0"/>
              <a:cs typeface="Times New Roman" panose="02020603050405020304" pitchFamily="18" charset="0"/>
            </a:endParaRPr>
          </a:p>
          <a:p>
            <a:pPr marL="0" marR="0" lvl="0" indent="0" algn="just" defTabSz="914400" rtl="0" eaLnBrk="1" fontAlgn="auto" latinLnBrk="0" hangingPunct="1">
              <a:lnSpc>
                <a:spcPct val="115000"/>
              </a:lnSpc>
              <a:spcBef>
                <a:spcPts val="0"/>
              </a:spcBef>
              <a:spcAft>
                <a:spcPts val="600"/>
              </a:spcAft>
              <a:buClrTx/>
              <a:buSzTx/>
              <a:buFont typeface="Symbol" panose="05050102010706020507" pitchFamily="18" charset="2"/>
              <a:buNone/>
              <a:tabLst/>
              <a:defRPr/>
            </a:pPr>
            <a:r>
              <a:rPr lang="en-US" sz="1200" dirty="0">
                <a:solidFill>
                  <a:srgbClr val="000000"/>
                </a:solidFill>
                <a:effectLst/>
                <a:latin typeface="+mn-lt"/>
                <a:ea typeface="Arial" panose="020B0604020202020204" pitchFamily="34" charset="0"/>
              </a:rPr>
              <a:t>Two clinicians independently assessed each guideline. The results and comments from the assessment were combined and shared with the group for consideration and discussion. An overall assessment ranking of 70% or above for inclusion was agreed but there was also discussion of guidelines where the assessment level was lower, but the assessors had scored them as a “yes” for inclusion, again forming part of the gap analysis process. </a:t>
            </a:r>
            <a:r>
              <a:rPr lang="en-US" sz="1200" b="1" dirty="0">
                <a:solidFill>
                  <a:srgbClr val="000000"/>
                </a:solidFill>
                <a:effectLst/>
                <a:latin typeface="+mn-lt"/>
                <a:ea typeface="Arial" panose="020B0604020202020204" pitchFamily="34" charset="0"/>
              </a:rPr>
              <a:t>Twenty-five guidelines were selected for final consideration</a:t>
            </a:r>
            <a:r>
              <a:rPr lang="en-US" sz="1200" dirty="0">
                <a:solidFill>
                  <a:srgbClr val="000000"/>
                </a:solidFill>
                <a:effectLst/>
                <a:latin typeface="+mn-lt"/>
                <a:ea typeface="Arial" panose="020B0604020202020204" pitchFamily="34" charset="0"/>
              </a:rPr>
              <a:t>, covering the range of relevant conditions and diseases.</a:t>
            </a:r>
          </a:p>
          <a:p>
            <a:pPr marL="0" marR="0" lvl="0" indent="0" algn="just" defTabSz="914400" rtl="0" eaLnBrk="1" fontAlgn="auto" latinLnBrk="0" hangingPunct="1">
              <a:lnSpc>
                <a:spcPct val="115000"/>
              </a:lnSpc>
              <a:spcBef>
                <a:spcPts val="0"/>
              </a:spcBef>
              <a:spcAft>
                <a:spcPts val="600"/>
              </a:spcAft>
              <a:buClrTx/>
              <a:buSzTx/>
              <a:buFont typeface="Symbol" panose="05050102010706020507" pitchFamily="18" charset="2"/>
              <a:buNone/>
              <a:tabLst/>
              <a:defRPr/>
            </a:pPr>
            <a:endParaRPr lang="en-US" sz="1200" dirty="0">
              <a:solidFill>
                <a:srgbClr val="000000"/>
              </a:solidFill>
              <a:effectLst/>
              <a:latin typeface="+mn-lt"/>
              <a:ea typeface="Times New Roman" panose="02020603050405020304" pitchFamily="18" charset="0"/>
            </a:endParaRPr>
          </a:p>
          <a:p>
            <a:pPr marL="0" marR="0" lvl="0" indent="0" algn="just" defTabSz="914400" rtl="0" eaLnBrk="1" fontAlgn="auto" latinLnBrk="0" hangingPunct="1">
              <a:lnSpc>
                <a:spcPct val="115000"/>
              </a:lnSpc>
              <a:spcBef>
                <a:spcPts val="0"/>
              </a:spcBef>
              <a:spcAft>
                <a:spcPts val="600"/>
              </a:spcAft>
              <a:buClrTx/>
              <a:buSzTx/>
              <a:buFont typeface="Symbol" panose="05050102010706020507" pitchFamily="18" charset="2"/>
              <a:buNone/>
              <a:tabLst/>
              <a:defRPr/>
            </a:pPr>
            <a:r>
              <a:rPr lang="en-US" sz="1200" b="1" dirty="0">
                <a:solidFill>
                  <a:srgbClr val="000000"/>
                </a:solidFill>
                <a:effectLst/>
                <a:latin typeface="+mn-lt"/>
                <a:ea typeface="Times New Roman" panose="02020603050405020304" pitchFamily="18" charset="0"/>
              </a:rPr>
              <a:t>How I added value:</a:t>
            </a:r>
          </a:p>
          <a:p>
            <a:pPr marL="0" marR="0" lvl="0" indent="0" algn="just" defTabSz="914400" rtl="0" eaLnBrk="1" fontAlgn="auto" latinLnBrk="0" hangingPunct="1">
              <a:lnSpc>
                <a:spcPct val="115000"/>
              </a:lnSpc>
              <a:spcBef>
                <a:spcPts val="0"/>
              </a:spcBef>
              <a:spcAft>
                <a:spcPts val="600"/>
              </a:spcAft>
              <a:buClrTx/>
              <a:buSzTx/>
              <a:buFont typeface="Symbol" panose="05050102010706020507" pitchFamily="18" charset="2"/>
              <a:buNone/>
              <a:tabLst/>
              <a:defRPr/>
            </a:pPr>
            <a:r>
              <a:rPr lang="en-US" sz="1200" dirty="0">
                <a:solidFill>
                  <a:srgbClr val="000000"/>
                </a:solidFill>
                <a:effectLst/>
                <a:latin typeface="+mn-lt"/>
                <a:ea typeface="Times New Roman" panose="02020603050405020304" pitchFamily="18" charset="0"/>
              </a:rPr>
              <a:t>Many of the clinicians had not used AGREE II before and the FY2 (The marvelous Deva) and I provided training and support throughout the process. Naturally fell more on me as I was not also juggling ward rounds!!</a:t>
            </a:r>
            <a:endParaRPr lang="en-GB" sz="1200" dirty="0">
              <a:effectLst/>
              <a:latin typeface="+mn-lt"/>
              <a:ea typeface="Times New Roman" panose="02020603050405020304" pitchFamily="18" charset="0"/>
            </a:endParaRPr>
          </a:p>
          <a:p>
            <a:pPr marL="0" lvl="0" indent="0" algn="just">
              <a:lnSpc>
                <a:spcPct val="115000"/>
              </a:lnSpc>
              <a:spcAft>
                <a:spcPts val="600"/>
              </a:spcAft>
              <a:buFont typeface="Symbol" panose="05050102010706020507" pitchFamily="18" charset="2"/>
              <a:buNone/>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effectLst/>
              <a:latin typeface="Times New Roman" panose="02020603050405020304" pitchFamily="18" charset="0"/>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646A21D5-23EB-4F9C-8AD0-3C5D224DAB8E}" type="slidenum">
              <a:rPr lang="en-GB" smtClean="0"/>
              <a:t>8</a:t>
            </a:fld>
            <a:endParaRPr lang="en-GB"/>
          </a:p>
        </p:txBody>
      </p:sp>
    </p:spTree>
    <p:extLst>
      <p:ext uri="{BB962C8B-B14F-4D97-AF65-F5344CB8AC3E}">
        <p14:creationId xmlns:p14="http://schemas.microsoft.com/office/powerpoint/2010/main" val="2812415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600"/>
              </a:spcAft>
            </a:pPr>
            <a:r>
              <a:rPr lang="en-US" sz="1200" dirty="0">
                <a:solidFill>
                  <a:srgbClr val="000000"/>
                </a:solidFill>
                <a:effectLst/>
                <a:latin typeface="+mn-lt"/>
                <a:ea typeface="Arial" panose="020B0604020202020204" pitchFamily="34" charset="0"/>
              </a:rPr>
              <a:t>Moving into the final stages, it was decided that the best process to allow discussion and agreement within the international clinical partners was to adopt a four-step modified Delphi technique. The 25 guidelines were circulated to the clinical partners with a series of remote questionnaires. The questionnaires allowed participants to rate the completeness of each guideline, its coverage of the whole spectrum of the multimorbid scenarios, and also to enter free text with comments/problem identification or to raise other issues. A small clinical group extracted actions from the approved guidelines and grouped them by condition/disease. They also collated the free text comments in the same groupings. This was presented at the CAREPATH Consensus Summit meeting where the actions were examined, approved or disapproved, grouped, and consolidated by sub-groups assigned to a condition or disease. Each sub-group worked to pull together a section of agreed actions for their assigned condition/disease. The Consensus Summit was held online, due to various issues with travel for the working group spread across Europe. Online “break out” sessions were held to allow each sub-group space to discuss the actions and come to agreement. </a:t>
            </a:r>
          </a:p>
          <a:p>
            <a:pPr algn="just">
              <a:spcAft>
                <a:spcPts val="600"/>
              </a:spcAft>
            </a:pPr>
            <a:endParaRPr lang="en-GB" sz="1200" dirty="0">
              <a:effectLst/>
              <a:latin typeface="+mn-lt"/>
              <a:ea typeface="Times New Roman" panose="02020603050405020304" pitchFamily="18" charset="0"/>
            </a:endParaRPr>
          </a:p>
          <a:p>
            <a:pPr algn="just">
              <a:spcAft>
                <a:spcPts val="600"/>
              </a:spcAft>
            </a:pPr>
            <a:r>
              <a:rPr lang="en-US" sz="1200" dirty="0">
                <a:solidFill>
                  <a:srgbClr val="000000"/>
                </a:solidFill>
                <a:effectLst/>
                <a:latin typeface="+mn-lt"/>
                <a:ea typeface="Arial" panose="020B0604020202020204" pitchFamily="34" charset="0"/>
              </a:rPr>
              <a:t>The final agreed actions were combined into papers by each sub-group after the Consensus Summit. The clinical sub-group pulled these papers into a master narrative draft consensus guideline and that draft was circulated to ensure completeness.</a:t>
            </a:r>
          </a:p>
          <a:p>
            <a:pPr algn="just">
              <a:spcAft>
                <a:spcPts val="600"/>
              </a:spcAft>
            </a:pPr>
            <a:endParaRPr lang="en-US" sz="1200" dirty="0">
              <a:solidFill>
                <a:srgbClr val="000000"/>
              </a:solidFill>
              <a:effectLst/>
              <a:latin typeface="+mn-lt"/>
              <a:ea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646A21D5-23EB-4F9C-8AD0-3C5D224DAB8E}" type="slidenum">
              <a:rPr lang="en-GB" smtClean="0"/>
              <a:t>9</a:t>
            </a:fld>
            <a:endParaRPr lang="en-GB"/>
          </a:p>
        </p:txBody>
      </p:sp>
    </p:spTree>
    <p:extLst>
      <p:ext uri="{BB962C8B-B14F-4D97-AF65-F5344CB8AC3E}">
        <p14:creationId xmlns:p14="http://schemas.microsoft.com/office/powerpoint/2010/main" val="2412248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9856F61-A7B8-BF4D-8D63-EC0329C475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038530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9856F61-A7B8-BF4D-8D63-EC0329C475F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6936050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790C8A-E57E-D145-904E-7AB75A1351F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6" name="Title 5">
            <a:extLst>
              <a:ext uri="{FF2B5EF4-FFF2-40B4-BE49-F238E27FC236}">
                <a16:creationId xmlns:a16="http://schemas.microsoft.com/office/drawing/2014/main" id="{67CAECCA-429D-EC4B-BFF9-4E018AAC53B8}"/>
              </a:ext>
            </a:extLst>
          </p:cNvPr>
          <p:cNvSpPr>
            <a:spLocks noGrp="1"/>
          </p:cNvSpPr>
          <p:nvPr>
            <p:ph type="title" hasCustomPrompt="1"/>
          </p:nvPr>
        </p:nvSpPr>
        <p:spPr>
          <a:xfrm>
            <a:off x="1568594" y="2535485"/>
            <a:ext cx="6006819" cy="1325563"/>
          </a:xfrm>
          <a:prstGeom prst="rect">
            <a:avLst/>
          </a:prstGeom>
        </p:spPr>
        <p:txBody>
          <a:bodyPr/>
          <a:lstStyle>
            <a:lvl1pPr algn="ctr">
              <a:defRPr sz="4000">
                <a:solidFill>
                  <a:schemeClr val="bg1"/>
                </a:solidFill>
              </a:defRPr>
            </a:lvl1pPr>
          </a:lstStyle>
          <a:p>
            <a:r>
              <a:rPr lang="en-GB" dirty="0"/>
              <a:t>Click to add</a:t>
            </a:r>
            <a:br>
              <a:rPr lang="en-GB" dirty="0"/>
            </a:br>
            <a:r>
              <a:rPr lang="en-GB" dirty="0"/>
              <a:t>title text</a:t>
            </a:r>
            <a:endParaRPr lang="en-US" dirty="0"/>
          </a:p>
        </p:txBody>
      </p:sp>
    </p:spTree>
    <p:extLst>
      <p:ext uri="{BB962C8B-B14F-4D97-AF65-F5344CB8AC3E}">
        <p14:creationId xmlns:p14="http://schemas.microsoft.com/office/powerpoint/2010/main" val="3593573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790C8A-E57E-D145-904E-7AB75A1351F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6" name="Title 5">
            <a:extLst>
              <a:ext uri="{FF2B5EF4-FFF2-40B4-BE49-F238E27FC236}">
                <a16:creationId xmlns:a16="http://schemas.microsoft.com/office/drawing/2014/main" id="{67CAECCA-429D-EC4B-BFF9-4E018AAC53B8}"/>
              </a:ext>
            </a:extLst>
          </p:cNvPr>
          <p:cNvSpPr>
            <a:spLocks noGrp="1"/>
          </p:cNvSpPr>
          <p:nvPr>
            <p:ph type="title" hasCustomPrompt="1"/>
          </p:nvPr>
        </p:nvSpPr>
        <p:spPr>
          <a:xfrm>
            <a:off x="1568594" y="2535485"/>
            <a:ext cx="6006819" cy="1325563"/>
          </a:xfrm>
          <a:prstGeom prst="rect">
            <a:avLst/>
          </a:prstGeom>
        </p:spPr>
        <p:txBody>
          <a:bodyPr/>
          <a:lstStyle>
            <a:lvl1pPr algn="ctr">
              <a:defRPr sz="4000">
                <a:solidFill>
                  <a:srgbClr val="0168B4"/>
                </a:solidFill>
              </a:defRPr>
            </a:lvl1pPr>
          </a:lstStyle>
          <a:p>
            <a:r>
              <a:rPr lang="en-GB" dirty="0"/>
              <a:t>Click to add</a:t>
            </a:r>
            <a:br>
              <a:rPr lang="en-GB" dirty="0"/>
            </a:br>
            <a:r>
              <a:rPr lang="en-GB" dirty="0"/>
              <a:t>title text</a:t>
            </a:r>
            <a:endParaRPr lang="en-US" dirty="0"/>
          </a:p>
        </p:txBody>
      </p:sp>
    </p:spTree>
    <p:extLst>
      <p:ext uri="{BB962C8B-B14F-4D97-AF65-F5344CB8AC3E}">
        <p14:creationId xmlns:p14="http://schemas.microsoft.com/office/powerpoint/2010/main" val="415205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descr="Icon&#10;&#10;Description automatically generated with medium confidence">
            <a:extLst>
              <a:ext uri="{FF2B5EF4-FFF2-40B4-BE49-F238E27FC236}">
                <a16:creationId xmlns:a16="http://schemas.microsoft.com/office/drawing/2014/main" id="{72A690A3-AFC6-7C4E-A469-B305F4CBE1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a:extLst>
              <a:ext uri="{FF2B5EF4-FFF2-40B4-BE49-F238E27FC236}">
                <a16:creationId xmlns:a16="http://schemas.microsoft.com/office/drawing/2014/main" id="{3F51C518-21F8-2744-8CC4-993BFAD83725}"/>
              </a:ext>
            </a:extLst>
          </p:cNvPr>
          <p:cNvSpPr>
            <a:spLocks noGrp="1"/>
          </p:cNvSpPr>
          <p:nvPr>
            <p:ph type="title" hasCustomPrompt="1"/>
          </p:nvPr>
        </p:nvSpPr>
        <p:spPr>
          <a:xfrm>
            <a:off x="467472" y="620688"/>
            <a:ext cx="6120755" cy="720080"/>
          </a:xfrm>
          <a:prstGeom prst="rect">
            <a:avLst/>
          </a:prstGeom>
        </p:spPr>
        <p:txBody>
          <a:bodyPr/>
          <a:lstStyle>
            <a:lvl1pPr>
              <a:defRPr sz="4000"/>
            </a:lvl1pPr>
          </a:lstStyle>
          <a:p>
            <a:r>
              <a:rPr lang="en-GB" dirty="0"/>
              <a:t>Click to add title </a:t>
            </a:r>
            <a:endParaRPr lang="en-US" dirty="0"/>
          </a:p>
        </p:txBody>
      </p:sp>
      <p:sp>
        <p:nvSpPr>
          <p:cNvPr id="8" name="Text Placeholder 7">
            <a:extLst>
              <a:ext uri="{FF2B5EF4-FFF2-40B4-BE49-F238E27FC236}">
                <a16:creationId xmlns:a16="http://schemas.microsoft.com/office/drawing/2014/main" id="{0FB0A8B4-5B66-4C4E-8AFD-F3EEB0FF6E70}"/>
              </a:ext>
            </a:extLst>
          </p:cNvPr>
          <p:cNvSpPr>
            <a:spLocks noGrp="1"/>
          </p:cNvSpPr>
          <p:nvPr>
            <p:ph type="body" sz="quarter" idx="10"/>
          </p:nvPr>
        </p:nvSpPr>
        <p:spPr>
          <a:xfrm>
            <a:off x="467473" y="1556989"/>
            <a:ext cx="4896619" cy="4032251"/>
          </a:xfrm>
          <a:prstGeom prst="rect">
            <a:avLst/>
          </a:prstGeom>
        </p:spPr>
        <p:txBody>
          <a:bodyPr/>
          <a:lstStyle>
            <a:lvl1pPr>
              <a:defRPr sz="1800"/>
            </a:lvl1pPr>
            <a:lvl2pPr>
              <a:defRPr sz="1800"/>
            </a:lvl2pPr>
            <a:lvl3pPr>
              <a:defRPr sz="1800"/>
            </a:lvl3pPr>
            <a:lvl4pPr>
              <a:defRPr sz="1800"/>
            </a:lvl4pPr>
            <a:lvl5pP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7939033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3" name="Picture 2" descr="Chart&#10;&#10;Description automatically generated with medium confidence">
            <a:extLst>
              <a:ext uri="{FF2B5EF4-FFF2-40B4-BE49-F238E27FC236}">
                <a16:creationId xmlns:a16="http://schemas.microsoft.com/office/drawing/2014/main" id="{9AD6C929-7367-0844-A3A8-4D13BF1240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a:extLst>
              <a:ext uri="{FF2B5EF4-FFF2-40B4-BE49-F238E27FC236}">
                <a16:creationId xmlns:a16="http://schemas.microsoft.com/office/drawing/2014/main" id="{383E5CC6-3BCE-2C4F-996A-EB4CCD3766D6}"/>
              </a:ext>
            </a:extLst>
          </p:cNvPr>
          <p:cNvSpPr>
            <a:spLocks noGrp="1"/>
          </p:cNvSpPr>
          <p:nvPr>
            <p:ph type="title" hasCustomPrompt="1"/>
          </p:nvPr>
        </p:nvSpPr>
        <p:spPr>
          <a:xfrm>
            <a:off x="467472" y="620688"/>
            <a:ext cx="6120755" cy="720080"/>
          </a:xfrm>
          <a:prstGeom prst="rect">
            <a:avLst/>
          </a:prstGeom>
        </p:spPr>
        <p:txBody>
          <a:bodyPr/>
          <a:lstStyle>
            <a:lvl1pPr>
              <a:defRPr sz="4000">
                <a:solidFill>
                  <a:schemeClr val="bg1"/>
                </a:solidFill>
              </a:defRPr>
            </a:lvl1pPr>
          </a:lstStyle>
          <a:p>
            <a:r>
              <a:rPr lang="en-GB" dirty="0"/>
              <a:t>Click to add title </a:t>
            </a:r>
            <a:endParaRPr lang="en-US" dirty="0"/>
          </a:p>
        </p:txBody>
      </p:sp>
      <p:sp>
        <p:nvSpPr>
          <p:cNvPr id="7" name="Text Placeholder 7">
            <a:extLst>
              <a:ext uri="{FF2B5EF4-FFF2-40B4-BE49-F238E27FC236}">
                <a16:creationId xmlns:a16="http://schemas.microsoft.com/office/drawing/2014/main" id="{DEABB791-8E44-C54F-8FF6-5BD35946C951}"/>
              </a:ext>
            </a:extLst>
          </p:cNvPr>
          <p:cNvSpPr>
            <a:spLocks noGrp="1"/>
          </p:cNvSpPr>
          <p:nvPr>
            <p:ph type="body" sz="quarter" idx="10"/>
          </p:nvPr>
        </p:nvSpPr>
        <p:spPr>
          <a:xfrm>
            <a:off x="467473" y="1556989"/>
            <a:ext cx="4896619" cy="4032251"/>
          </a:xfrm>
          <a:prstGeom prst="rect">
            <a:avLst/>
          </a:prstGeom>
        </p:spPr>
        <p:txBody>
          <a:bodyPr/>
          <a:lstStyle>
            <a:lvl1pPr>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705267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 name="Picture 2" descr="Chart&#10;&#10;Description automatically generated with medium confidence">
            <a:extLst>
              <a:ext uri="{FF2B5EF4-FFF2-40B4-BE49-F238E27FC236}">
                <a16:creationId xmlns:a16="http://schemas.microsoft.com/office/drawing/2014/main" id="{9AD6C929-7367-0844-A3A8-4D13BF1240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descr="Chart, funnel chart&#10;&#10;Description automatically generated">
            <a:extLst>
              <a:ext uri="{FF2B5EF4-FFF2-40B4-BE49-F238E27FC236}">
                <a16:creationId xmlns:a16="http://schemas.microsoft.com/office/drawing/2014/main" id="{9132B7B0-0FD4-4CE9-E1BE-62D8023A092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le 5">
            <a:extLst>
              <a:ext uri="{FF2B5EF4-FFF2-40B4-BE49-F238E27FC236}">
                <a16:creationId xmlns:a16="http://schemas.microsoft.com/office/drawing/2014/main" id="{E7D386DF-936F-D34E-9DB6-FA380A2F0D00}"/>
              </a:ext>
            </a:extLst>
          </p:cNvPr>
          <p:cNvSpPr>
            <a:spLocks noGrp="1"/>
          </p:cNvSpPr>
          <p:nvPr>
            <p:ph type="title" hasCustomPrompt="1"/>
          </p:nvPr>
        </p:nvSpPr>
        <p:spPr>
          <a:xfrm>
            <a:off x="467472" y="836712"/>
            <a:ext cx="6120755" cy="720080"/>
          </a:xfrm>
          <a:prstGeom prst="rect">
            <a:avLst/>
          </a:prstGeom>
        </p:spPr>
        <p:txBody>
          <a:bodyPr/>
          <a:lstStyle>
            <a:lvl1pPr>
              <a:defRPr sz="4000"/>
            </a:lvl1pPr>
          </a:lstStyle>
          <a:p>
            <a:r>
              <a:rPr lang="en-GB" dirty="0"/>
              <a:t>Click to add title </a:t>
            </a:r>
            <a:endParaRPr lang="en-US" dirty="0"/>
          </a:p>
        </p:txBody>
      </p:sp>
      <p:sp>
        <p:nvSpPr>
          <p:cNvPr id="9" name="Text Placeholder 7">
            <a:extLst>
              <a:ext uri="{FF2B5EF4-FFF2-40B4-BE49-F238E27FC236}">
                <a16:creationId xmlns:a16="http://schemas.microsoft.com/office/drawing/2014/main" id="{8CF88282-25F8-8C41-90AD-C7C9D18F30EB}"/>
              </a:ext>
            </a:extLst>
          </p:cNvPr>
          <p:cNvSpPr>
            <a:spLocks noGrp="1"/>
          </p:cNvSpPr>
          <p:nvPr>
            <p:ph type="body" sz="quarter" idx="10"/>
          </p:nvPr>
        </p:nvSpPr>
        <p:spPr>
          <a:xfrm>
            <a:off x="467473" y="1773013"/>
            <a:ext cx="4896619" cy="4032251"/>
          </a:xfrm>
          <a:prstGeom prst="rect">
            <a:avLst/>
          </a:prstGeom>
        </p:spPr>
        <p:txBody>
          <a:bodyPr/>
          <a:lstStyle>
            <a:lvl1pPr>
              <a:defRPr sz="1800"/>
            </a:lvl1pPr>
            <a:lvl2pPr>
              <a:defRPr sz="1800"/>
            </a:lvl2pPr>
            <a:lvl3pPr>
              <a:defRPr sz="1800"/>
            </a:lvl3pPr>
            <a:lvl4pPr>
              <a:defRPr sz="1800"/>
            </a:lvl4pPr>
            <a:lvl5pP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4073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3" name="Picture 2" descr="Chart&#10;&#10;Description automatically generated with medium confidence">
            <a:extLst>
              <a:ext uri="{FF2B5EF4-FFF2-40B4-BE49-F238E27FC236}">
                <a16:creationId xmlns:a16="http://schemas.microsoft.com/office/drawing/2014/main" id="{9AD6C929-7367-0844-A3A8-4D13BF1240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descr="Chart, funnel chart&#10;&#10;Description automatically generated">
            <a:extLst>
              <a:ext uri="{FF2B5EF4-FFF2-40B4-BE49-F238E27FC236}">
                <a16:creationId xmlns:a16="http://schemas.microsoft.com/office/drawing/2014/main" id="{9132B7B0-0FD4-4CE9-E1BE-62D8023A092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descr="Chart&#10;&#10;Description automatically generated">
            <a:extLst>
              <a:ext uri="{FF2B5EF4-FFF2-40B4-BE49-F238E27FC236}">
                <a16:creationId xmlns:a16="http://schemas.microsoft.com/office/drawing/2014/main" id="{81EB931B-63B5-87A2-5B40-88B0B3AC2E5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5">
            <a:extLst>
              <a:ext uri="{FF2B5EF4-FFF2-40B4-BE49-F238E27FC236}">
                <a16:creationId xmlns:a16="http://schemas.microsoft.com/office/drawing/2014/main" id="{B613252C-707A-454C-A778-EA2AF91A28C4}"/>
              </a:ext>
            </a:extLst>
          </p:cNvPr>
          <p:cNvSpPr>
            <a:spLocks noGrp="1"/>
          </p:cNvSpPr>
          <p:nvPr>
            <p:ph type="title" hasCustomPrompt="1"/>
          </p:nvPr>
        </p:nvSpPr>
        <p:spPr>
          <a:xfrm>
            <a:off x="467472" y="836712"/>
            <a:ext cx="6120755" cy="720080"/>
          </a:xfrm>
          <a:prstGeom prst="rect">
            <a:avLst/>
          </a:prstGeom>
        </p:spPr>
        <p:txBody>
          <a:bodyPr/>
          <a:lstStyle>
            <a:lvl1pPr>
              <a:defRPr sz="4000"/>
            </a:lvl1pPr>
          </a:lstStyle>
          <a:p>
            <a:r>
              <a:rPr lang="en-GB" dirty="0"/>
              <a:t>Click to add title </a:t>
            </a:r>
            <a:endParaRPr lang="en-US" dirty="0"/>
          </a:p>
        </p:txBody>
      </p:sp>
      <p:sp>
        <p:nvSpPr>
          <p:cNvPr id="8" name="Text Placeholder 7">
            <a:extLst>
              <a:ext uri="{FF2B5EF4-FFF2-40B4-BE49-F238E27FC236}">
                <a16:creationId xmlns:a16="http://schemas.microsoft.com/office/drawing/2014/main" id="{04FA2970-E7EC-2441-B65D-6300677B07EB}"/>
              </a:ext>
            </a:extLst>
          </p:cNvPr>
          <p:cNvSpPr>
            <a:spLocks noGrp="1"/>
          </p:cNvSpPr>
          <p:nvPr>
            <p:ph type="body" sz="quarter" idx="10"/>
          </p:nvPr>
        </p:nvSpPr>
        <p:spPr>
          <a:xfrm>
            <a:off x="467473" y="1773013"/>
            <a:ext cx="4896619" cy="4032251"/>
          </a:xfrm>
          <a:prstGeom prst="rect">
            <a:avLst/>
          </a:prstGeom>
        </p:spPr>
        <p:txBody>
          <a:bodyPr/>
          <a:lstStyle>
            <a:lvl1pPr>
              <a:defRPr sz="1800"/>
            </a:lvl1pPr>
            <a:lvl2pPr>
              <a:defRPr sz="1800"/>
            </a:lvl2pPr>
            <a:lvl3pPr>
              <a:defRPr sz="1800"/>
            </a:lvl3pPr>
            <a:lvl4pPr>
              <a:defRPr sz="1800"/>
            </a:lvl4pPr>
            <a:lvl5pP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507857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3" name="Picture 2" descr="Chart&#10;&#10;Description automatically generated with medium confidence">
            <a:extLst>
              <a:ext uri="{FF2B5EF4-FFF2-40B4-BE49-F238E27FC236}">
                <a16:creationId xmlns:a16="http://schemas.microsoft.com/office/drawing/2014/main" id="{9AD6C929-7367-0844-A3A8-4D13BF1240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descr="Chart, funnel chart&#10;&#10;Description automatically generated">
            <a:extLst>
              <a:ext uri="{FF2B5EF4-FFF2-40B4-BE49-F238E27FC236}">
                <a16:creationId xmlns:a16="http://schemas.microsoft.com/office/drawing/2014/main" id="{9132B7B0-0FD4-4CE9-E1BE-62D8023A092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a:extLst>
              <a:ext uri="{FF2B5EF4-FFF2-40B4-BE49-F238E27FC236}">
                <a16:creationId xmlns:a16="http://schemas.microsoft.com/office/drawing/2014/main" id="{81EB931B-63B5-87A2-5B40-88B0B3AC2E53}"/>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7" name="Title 5">
            <a:extLst>
              <a:ext uri="{FF2B5EF4-FFF2-40B4-BE49-F238E27FC236}">
                <a16:creationId xmlns:a16="http://schemas.microsoft.com/office/drawing/2014/main" id="{432211E0-9609-DB4E-97D2-350BECFAADAB}"/>
              </a:ext>
            </a:extLst>
          </p:cNvPr>
          <p:cNvSpPr>
            <a:spLocks noGrp="1"/>
          </p:cNvSpPr>
          <p:nvPr>
            <p:ph type="title" hasCustomPrompt="1"/>
          </p:nvPr>
        </p:nvSpPr>
        <p:spPr>
          <a:xfrm>
            <a:off x="467472" y="476672"/>
            <a:ext cx="6120755" cy="720080"/>
          </a:xfrm>
          <a:prstGeom prst="rect">
            <a:avLst/>
          </a:prstGeom>
        </p:spPr>
        <p:txBody>
          <a:bodyPr/>
          <a:lstStyle>
            <a:lvl1pPr>
              <a:defRPr sz="4000"/>
            </a:lvl1pPr>
          </a:lstStyle>
          <a:p>
            <a:r>
              <a:rPr lang="en-GB" dirty="0"/>
              <a:t>Click to add title </a:t>
            </a:r>
            <a:endParaRPr lang="en-US" dirty="0"/>
          </a:p>
        </p:txBody>
      </p:sp>
      <p:sp>
        <p:nvSpPr>
          <p:cNvPr id="8" name="Text Placeholder 7">
            <a:extLst>
              <a:ext uri="{FF2B5EF4-FFF2-40B4-BE49-F238E27FC236}">
                <a16:creationId xmlns:a16="http://schemas.microsoft.com/office/drawing/2014/main" id="{E1FDD198-5690-F240-A7DF-1EFD0DF0D4F4}"/>
              </a:ext>
            </a:extLst>
          </p:cNvPr>
          <p:cNvSpPr>
            <a:spLocks noGrp="1"/>
          </p:cNvSpPr>
          <p:nvPr>
            <p:ph type="body" sz="quarter" idx="10"/>
          </p:nvPr>
        </p:nvSpPr>
        <p:spPr>
          <a:xfrm>
            <a:off x="467473" y="1412973"/>
            <a:ext cx="4896619" cy="4032251"/>
          </a:xfrm>
          <a:prstGeom prst="rect">
            <a:avLst/>
          </a:prstGeom>
        </p:spPr>
        <p:txBody>
          <a:bodyPr/>
          <a:lstStyle>
            <a:lvl1pPr>
              <a:defRPr sz="1800"/>
            </a:lvl1pPr>
            <a:lvl2pPr>
              <a:defRPr sz="1800"/>
            </a:lvl2pPr>
            <a:lvl3pPr>
              <a:defRPr sz="1800"/>
            </a:lvl3pPr>
            <a:lvl4pPr>
              <a:defRPr sz="1800"/>
            </a:lvl4pPr>
            <a:lvl5pP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0533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alphaModFix amt="34000"/>
            <a:lum/>
          </a:blip>
          <a:srcRect/>
          <a:stretch>
            <a:fillRect l="-6000" r="-6000"/>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1DC272C-A9AB-9349-A447-5D00A4E4FE07}"/>
              </a:ext>
            </a:extLst>
          </p:cNvPr>
          <p:cNvPicPr>
            <a:picLocks noChangeAspect="1"/>
          </p:cNvPicPr>
          <p:nvPr userDrawn="1"/>
        </p:nvPicPr>
        <p:blipFill>
          <a:blip r:embed="rId12" cstate="print">
            <a:extLst>
              <a:ext uri="{28A0092B-C50C-407E-A947-70E740481C1C}">
                <a14:useLocalDpi xmlns:a14="http://schemas.microsoft.com/office/drawing/2010/main" val="0"/>
              </a:ext>
            </a:extLst>
          </a:blip>
          <a:srcRect/>
          <a:stretch/>
        </p:blipFill>
        <p:spPr>
          <a:xfrm>
            <a:off x="0" y="0"/>
            <a:ext cx="9144000" cy="6858000"/>
          </a:xfrm>
          <a:prstGeom prst="rect">
            <a:avLst/>
          </a:prstGeom>
        </p:spPr>
      </p:pic>
      <p:sp>
        <p:nvSpPr>
          <p:cNvPr id="12" name="Rectangle 4">
            <a:extLst>
              <a:ext uri="{FF2B5EF4-FFF2-40B4-BE49-F238E27FC236}">
                <a16:creationId xmlns:a16="http://schemas.microsoft.com/office/drawing/2014/main" id="{11B0F399-A5B7-CD49-BAB6-9B3C7E03D9E9}"/>
              </a:ext>
            </a:extLst>
          </p:cNvPr>
          <p:cNvSpPr txBox="1">
            <a:spLocks noChangeAspect="1"/>
          </p:cNvSpPr>
          <p:nvPr userDrawn="1"/>
        </p:nvSpPr>
        <p:spPr>
          <a:xfrm>
            <a:off x="1371600" y="2075782"/>
            <a:ext cx="6400800" cy="2073300"/>
          </a:xfrm>
          <a:prstGeom prst="rect">
            <a:avLst/>
          </a:prstGeom>
        </p:spPr>
        <p:txBody>
          <a:bodyPr/>
          <a:lstStyle>
            <a:lvl1pPr marL="268288" indent="-268288"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63" indent="-268288"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313" indent="-228600"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3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4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377" rtl="0" eaLnBrk="0" fontAlgn="base" latinLnBrk="0" hangingPunct="0">
              <a:lnSpc>
                <a:spcPct val="100000"/>
              </a:lnSpc>
              <a:spcBef>
                <a:spcPct val="30000"/>
              </a:spcBef>
              <a:spcAft>
                <a:spcPct val="0"/>
              </a:spcAft>
              <a:buClr>
                <a:srgbClr val="005C9E"/>
              </a:buClr>
              <a:buSzTx/>
              <a:buFont typeface="Arial" pitchFamily="34" charset="0"/>
              <a:buNone/>
              <a:tabLst/>
              <a:defRPr/>
            </a:pPr>
            <a:r>
              <a:rPr lang="en-US" altLang="en-US" sz="4800" b="1" dirty="0">
                <a:solidFill>
                  <a:schemeClr val="bg1"/>
                </a:solidFill>
              </a:rPr>
              <a:t>Welcome to UHCW</a:t>
            </a:r>
            <a:br>
              <a:rPr lang="en-US" altLang="en-US" sz="4400" b="1" dirty="0">
                <a:solidFill>
                  <a:schemeClr val="bg1"/>
                </a:solidFill>
              </a:rPr>
            </a:br>
            <a:r>
              <a:rPr lang="en-GB" sz="3600" dirty="0">
                <a:solidFill>
                  <a:schemeClr val="bg1"/>
                </a:solidFill>
                <a:effectLst/>
                <a:latin typeface="Arial" panose="020B0604020202020204" pitchFamily="34" charset="0"/>
              </a:rPr>
              <a:t>Trust Induction Programme</a:t>
            </a:r>
          </a:p>
        </p:txBody>
      </p:sp>
    </p:spTree>
    <p:extLst>
      <p:ext uri="{BB962C8B-B14F-4D97-AF65-F5344CB8AC3E}">
        <p14:creationId xmlns:p14="http://schemas.microsoft.com/office/powerpoint/2010/main" val="2678283349"/>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4" r:id="rId3"/>
    <p:sldLayoutId id="2147483665" r:id="rId4"/>
    <p:sldLayoutId id="2147483662" r:id="rId5"/>
    <p:sldLayoutId id="2147483663" r:id="rId6"/>
    <p:sldLayoutId id="2147483667" r:id="rId7"/>
    <p:sldLayoutId id="2147483668" r:id="rId8"/>
    <p:sldLayoutId id="2147483669" r:id="rId9"/>
  </p:sldLayoutIdLst>
  <p:txStyles>
    <p:titleStyle>
      <a:lvl1pPr algn="l" rtl="0" eaLnBrk="0" fontAlgn="base" hangingPunct="0">
        <a:lnSpc>
          <a:spcPct val="90000"/>
        </a:lnSpc>
        <a:spcBef>
          <a:spcPct val="0"/>
        </a:spcBef>
        <a:spcAft>
          <a:spcPct val="0"/>
        </a:spcAft>
        <a:defRPr sz="3200" b="1" kern="1200">
          <a:solidFill>
            <a:srgbClr val="005C9E"/>
          </a:solidFill>
          <a:latin typeface="Arial" charset="0"/>
          <a:ea typeface="+mj-ea"/>
          <a:cs typeface="+mj-cs"/>
        </a:defRPr>
      </a:lvl1pPr>
      <a:lvl2pPr algn="l" rtl="0" eaLnBrk="0" fontAlgn="base" hangingPunct="0">
        <a:lnSpc>
          <a:spcPct val="90000"/>
        </a:lnSpc>
        <a:spcBef>
          <a:spcPct val="0"/>
        </a:spcBef>
        <a:spcAft>
          <a:spcPct val="0"/>
        </a:spcAft>
        <a:defRPr sz="3200" b="1">
          <a:solidFill>
            <a:srgbClr val="005C9E"/>
          </a:solidFill>
          <a:latin typeface="Arial" charset="0"/>
        </a:defRPr>
      </a:lvl2pPr>
      <a:lvl3pPr algn="l" rtl="0" eaLnBrk="0" fontAlgn="base" hangingPunct="0">
        <a:lnSpc>
          <a:spcPct val="90000"/>
        </a:lnSpc>
        <a:spcBef>
          <a:spcPct val="0"/>
        </a:spcBef>
        <a:spcAft>
          <a:spcPct val="0"/>
        </a:spcAft>
        <a:defRPr sz="3200" b="1">
          <a:solidFill>
            <a:srgbClr val="005C9E"/>
          </a:solidFill>
          <a:latin typeface="Arial" charset="0"/>
        </a:defRPr>
      </a:lvl3pPr>
      <a:lvl4pPr algn="l" rtl="0" eaLnBrk="0" fontAlgn="base" hangingPunct="0">
        <a:lnSpc>
          <a:spcPct val="90000"/>
        </a:lnSpc>
        <a:spcBef>
          <a:spcPct val="0"/>
        </a:spcBef>
        <a:spcAft>
          <a:spcPct val="0"/>
        </a:spcAft>
        <a:defRPr sz="3200" b="1">
          <a:solidFill>
            <a:srgbClr val="005C9E"/>
          </a:solidFill>
          <a:latin typeface="Arial" charset="0"/>
        </a:defRPr>
      </a:lvl4pPr>
      <a:lvl5pPr algn="l" rtl="0" eaLnBrk="0" fontAlgn="base" hangingPunct="0">
        <a:lnSpc>
          <a:spcPct val="90000"/>
        </a:lnSpc>
        <a:spcBef>
          <a:spcPct val="0"/>
        </a:spcBef>
        <a:spcAft>
          <a:spcPct val="0"/>
        </a:spcAft>
        <a:defRPr sz="3200" b="1">
          <a:solidFill>
            <a:srgbClr val="005C9E"/>
          </a:solidFill>
          <a:latin typeface="Arial" charset="0"/>
        </a:defRPr>
      </a:lvl5pPr>
      <a:lvl6pPr marL="457189" algn="l" rtl="0" fontAlgn="base">
        <a:spcBef>
          <a:spcPct val="0"/>
        </a:spcBef>
        <a:spcAft>
          <a:spcPct val="0"/>
        </a:spcAft>
        <a:defRPr sz="3600">
          <a:solidFill>
            <a:srgbClr val="005C9E"/>
          </a:solidFill>
          <a:latin typeface="Arial Black" pitchFamily="34" charset="0"/>
        </a:defRPr>
      </a:lvl6pPr>
      <a:lvl7pPr marL="914377" algn="l" rtl="0" fontAlgn="base">
        <a:spcBef>
          <a:spcPct val="0"/>
        </a:spcBef>
        <a:spcAft>
          <a:spcPct val="0"/>
        </a:spcAft>
        <a:defRPr sz="3600">
          <a:solidFill>
            <a:srgbClr val="005C9E"/>
          </a:solidFill>
          <a:latin typeface="Arial Black" pitchFamily="34" charset="0"/>
        </a:defRPr>
      </a:lvl7pPr>
      <a:lvl8pPr marL="1371566" algn="l" rtl="0" fontAlgn="base">
        <a:spcBef>
          <a:spcPct val="0"/>
        </a:spcBef>
        <a:spcAft>
          <a:spcPct val="0"/>
        </a:spcAft>
        <a:defRPr sz="3600">
          <a:solidFill>
            <a:srgbClr val="005C9E"/>
          </a:solidFill>
          <a:latin typeface="Arial Black" pitchFamily="34" charset="0"/>
        </a:defRPr>
      </a:lvl8pPr>
      <a:lvl9pPr marL="1828754" algn="l" rtl="0" fontAlgn="base">
        <a:spcBef>
          <a:spcPct val="0"/>
        </a:spcBef>
        <a:spcAft>
          <a:spcPct val="0"/>
        </a:spcAft>
        <a:defRPr sz="3600">
          <a:solidFill>
            <a:srgbClr val="005C9E"/>
          </a:solidFill>
          <a:latin typeface="Arial Black" pitchFamily="34" charset="0"/>
        </a:defRPr>
      </a:lvl9pPr>
    </p:titleStyle>
    <p:bodyStyle>
      <a:lvl1pPr marL="268281" indent="-268281"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45" indent="-268281"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283" indent="-228594"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25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34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14.png"/><Relationship Id="rId4" Type="http://schemas.openxmlformats.org/officeDocument/2006/relationships/image" Target="../media/image13.jp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3318A9B-A6A8-DD43-ADB3-9C5733AAD1CD}"/>
              </a:ext>
            </a:extLst>
          </p:cNvPr>
          <p:cNvSpPr txBox="1">
            <a:spLocks noChangeAspect="1"/>
          </p:cNvSpPr>
          <p:nvPr/>
        </p:nvSpPr>
        <p:spPr>
          <a:xfrm>
            <a:off x="1299592" y="1355700"/>
            <a:ext cx="6400800" cy="2073300"/>
          </a:xfrm>
          <a:prstGeom prst="rect">
            <a:avLst/>
          </a:prstGeom>
        </p:spPr>
        <p:txBody>
          <a:bodyPr/>
          <a:lstStyle>
            <a:lvl1pPr marL="268288" indent="-268288"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63" indent="-268288"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313" indent="-228600"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3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4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n-US" altLang="en-US" sz="4800" b="1" dirty="0">
                <a:solidFill>
                  <a:schemeClr val="bg1"/>
                </a:solidFill>
              </a:rPr>
              <a:t>CAREPATH:</a:t>
            </a:r>
            <a:br>
              <a:rPr lang="en-US" altLang="en-US" sz="4400" b="1" dirty="0">
                <a:solidFill>
                  <a:schemeClr val="bg1"/>
                </a:solidFill>
              </a:rPr>
            </a:br>
            <a:r>
              <a:rPr lang="en-GB" sz="3600" dirty="0">
                <a:solidFill>
                  <a:schemeClr val="bg1"/>
                </a:solidFill>
              </a:rPr>
              <a:t>The role of Library Services in a Modern Healthcare Research Project</a:t>
            </a:r>
          </a:p>
        </p:txBody>
      </p:sp>
      <p:pic>
        <p:nvPicPr>
          <p:cNvPr id="4" name="Picture 3" descr="A purple and white logo&#10;&#10;Description automatically generated">
            <a:extLst>
              <a:ext uri="{FF2B5EF4-FFF2-40B4-BE49-F238E27FC236}">
                <a16:creationId xmlns:a16="http://schemas.microsoft.com/office/drawing/2014/main" id="{BA7A658F-6CB2-D257-841B-C4458F1697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9" y="548680"/>
            <a:ext cx="1259632" cy="1259632"/>
          </a:xfrm>
          <a:prstGeom prst="rect">
            <a:avLst/>
          </a:prstGeom>
        </p:spPr>
      </p:pic>
      <p:sp>
        <p:nvSpPr>
          <p:cNvPr id="5" name="TextBox 4">
            <a:extLst>
              <a:ext uri="{FF2B5EF4-FFF2-40B4-BE49-F238E27FC236}">
                <a16:creationId xmlns:a16="http://schemas.microsoft.com/office/drawing/2014/main" id="{E3CA57B3-48FF-F5CC-C76F-F800560E3A5E}"/>
              </a:ext>
            </a:extLst>
          </p:cNvPr>
          <p:cNvSpPr txBox="1"/>
          <p:nvPr/>
        </p:nvSpPr>
        <p:spPr>
          <a:xfrm>
            <a:off x="3059832" y="4293096"/>
            <a:ext cx="2880320" cy="369332"/>
          </a:xfrm>
          <a:prstGeom prst="rect">
            <a:avLst/>
          </a:prstGeom>
          <a:noFill/>
        </p:spPr>
        <p:txBody>
          <a:bodyPr wrap="square" rtlCol="0">
            <a:spAutoFit/>
          </a:bodyPr>
          <a:lstStyle/>
          <a:p>
            <a:r>
              <a:rPr lang="en-GB" dirty="0">
                <a:solidFill>
                  <a:schemeClr val="bg1"/>
                </a:solidFill>
              </a:rPr>
              <a:t>HLG Conference June 2024</a:t>
            </a:r>
          </a:p>
        </p:txBody>
      </p:sp>
    </p:spTree>
    <p:extLst>
      <p:ext uri="{BB962C8B-B14F-4D97-AF65-F5344CB8AC3E}">
        <p14:creationId xmlns:p14="http://schemas.microsoft.com/office/powerpoint/2010/main" val="2268042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4ED7-0AEB-820E-C550-03614BE9C64D}"/>
              </a:ext>
            </a:extLst>
          </p:cNvPr>
          <p:cNvSpPr>
            <a:spLocks noGrp="1"/>
          </p:cNvSpPr>
          <p:nvPr>
            <p:ph type="title"/>
          </p:nvPr>
        </p:nvSpPr>
        <p:spPr>
          <a:xfrm>
            <a:off x="539552" y="1340768"/>
            <a:ext cx="6120755" cy="720080"/>
          </a:xfrm>
          <a:prstGeom prst="rect">
            <a:avLst/>
          </a:prstGeom>
        </p:spPr>
        <p:txBody>
          <a:bodyPr/>
          <a:lstStyle/>
          <a:p>
            <a:r>
              <a:rPr lang="en-US" dirty="0">
                <a:solidFill>
                  <a:srgbClr val="0168B4"/>
                </a:solidFill>
              </a:rPr>
              <a:t>Example question: </a:t>
            </a:r>
          </a:p>
        </p:txBody>
      </p:sp>
      <p:sp>
        <p:nvSpPr>
          <p:cNvPr id="3" name="Text Placeholder 2">
            <a:extLst>
              <a:ext uri="{FF2B5EF4-FFF2-40B4-BE49-F238E27FC236}">
                <a16:creationId xmlns:a16="http://schemas.microsoft.com/office/drawing/2014/main" id="{93BA5570-2350-B036-4E30-D1DC787D74EA}"/>
              </a:ext>
            </a:extLst>
          </p:cNvPr>
          <p:cNvSpPr>
            <a:spLocks noGrp="1"/>
          </p:cNvSpPr>
          <p:nvPr>
            <p:ph type="body" sz="quarter" idx="4294967295"/>
          </p:nvPr>
        </p:nvSpPr>
        <p:spPr>
          <a:xfrm>
            <a:off x="539552" y="2276872"/>
            <a:ext cx="6624736" cy="4032251"/>
          </a:xfrm>
          <a:prstGeom prst="rect">
            <a:avLst/>
          </a:prstGeom>
        </p:spPr>
        <p:txBody>
          <a:bodyPr/>
          <a:lstStyle/>
          <a:p>
            <a:pPr marL="0" indent="0">
              <a:lnSpc>
                <a:spcPct val="150000"/>
              </a:lnSpc>
              <a:spcAft>
                <a:spcPts val="800"/>
              </a:spcAft>
              <a:buNone/>
            </a:pPr>
            <a:r>
              <a:rPr lang="en-GB" sz="1800" kern="100" dirty="0">
                <a:effectLst/>
                <a:latin typeface="Aptos" panose="020B0004020202020204" pitchFamily="34" charset="0"/>
                <a:ea typeface="Aptos" panose="020B0004020202020204" pitchFamily="34" charset="0"/>
                <a:cs typeface="Calibri" panose="020F0502020204030204" pitchFamily="34" charset="0"/>
              </a:rPr>
              <a:t>"2020 ESC Guidelines for the management of acute coronary syndromes in patients presenting without persistent ST-segment elevation: The Task Force for the management of acute coronary syndromes in patients presenting without persistent ST-segment elevation."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lnSpc>
                <a:spcPct val="150000"/>
              </a:lnSpc>
              <a:spcAft>
                <a:spcPts val="800"/>
              </a:spcAft>
              <a:buNone/>
            </a:pPr>
            <a:r>
              <a:rPr lang="en-GB" sz="1800" kern="100" dirty="0">
                <a:solidFill>
                  <a:srgbClr val="00B0F0"/>
                </a:solidFill>
                <a:effectLst/>
                <a:latin typeface="Aptos" panose="020B0004020202020204" pitchFamily="34" charset="0"/>
                <a:ea typeface="Aptos" panose="020B0004020202020204" pitchFamily="34" charset="0"/>
                <a:cs typeface="Calibri" panose="020F0502020204030204" pitchFamily="34" charset="0"/>
              </a:rPr>
              <a:t>We propose to REJECT as it has a score of 33%, please note however 2 assessors thought it should be included.</a:t>
            </a:r>
            <a:endParaRPr lang="en-GB" sz="1800" kern="100" dirty="0">
              <a:solidFill>
                <a:srgbClr val="00B0F0"/>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37662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9E42BF0-A640-274D-91A9-B08DE5EA1935}"/>
              </a:ext>
            </a:extLst>
          </p:cNvPr>
          <p:cNvSpPr>
            <a:spLocks noGrp="1"/>
          </p:cNvSpPr>
          <p:nvPr>
            <p:ph type="title"/>
          </p:nvPr>
        </p:nvSpPr>
        <p:spPr>
          <a:xfrm>
            <a:off x="1043608" y="1268760"/>
            <a:ext cx="6120755" cy="720080"/>
          </a:xfrm>
          <a:prstGeom prst="rect">
            <a:avLst/>
          </a:prstGeom>
        </p:spPr>
        <p:txBody>
          <a:bodyPr/>
          <a:lstStyle/>
          <a:p>
            <a:r>
              <a:rPr lang="en-US" dirty="0">
                <a:solidFill>
                  <a:srgbClr val="0168B4"/>
                </a:solidFill>
              </a:rPr>
              <a:t>Outcomes</a:t>
            </a:r>
          </a:p>
        </p:txBody>
      </p:sp>
      <p:sp>
        <p:nvSpPr>
          <p:cNvPr id="7" name="Text Placeholder 2">
            <a:extLst>
              <a:ext uri="{FF2B5EF4-FFF2-40B4-BE49-F238E27FC236}">
                <a16:creationId xmlns:a16="http://schemas.microsoft.com/office/drawing/2014/main" id="{756ACBEE-AB47-A243-AF55-C4314E2710ED}"/>
              </a:ext>
            </a:extLst>
          </p:cNvPr>
          <p:cNvSpPr txBox="1">
            <a:spLocks/>
          </p:cNvSpPr>
          <p:nvPr/>
        </p:nvSpPr>
        <p:spPr>
          <a:xfrm>
            <a:off x="1115620" y="2204864"/>
            <a:ext cx="6048743" cy="4032251"/>
          </a:xfrm>
          <a:prstGeom prst="rect">
            <a:avLst/>
          </a:prstGeom>
        </p:spPr>
        <p:txBody>
          <a:bodyPr/>
          <a:lstStyle>
            <a:lvl1pPr marL="268281" indent="-268281"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45" indent="-268281"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283" indent="-228594"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25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34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0"/>
              </a:spcAft>
            </a:pPr>
            <a:r>
              <a:rPr lang="en-US" sz="2000" dirty="0">
                <a:solidFill>
                  <a:srgbClr val="0168B4"/>
                </a:solidFill>
              </a:rPr>
              <a:t>Creation of a master narrative draft consensus guideline.</a:t>
            </a:r>
          </a:p>
          <a:p>
            <a:pPr marL="0" indent="0">
              <a:spcBef>
                <a:spcPts val="0"/>
              </a:spcBef>
              <a:spcAft>
                <a:spcPts val="0"/>
              </a:spcAft>
              <a:buNone/>
            </a:pPr>
            <a:r>
              <a:rPr lang="en-US" sz="2000" dirty="0">
                <a:solidFill>
                  <a:srgbClr val="0168B4"/>
                </a:solidFill>
              </a:rPr>
              <a:t> </a:t>
            </a:r>
          </a:p>
          <a:p>
            <a:pPr>
              <a:spcBef>
                <a:spcPts val="0"/>
              </a:spcBef>
              <a:spcAft>
                <a:spcPts val="0"/>
              </a:spcAft>
            </a:pPr>
            <a:r>
              <a:rPr lang="en-US" sz="2000" dirty="0">
                <a:solidFill>
                  <a:srgbClr val="0168B4"/>
                </a:solidFill>
              </a:rPr>
              <a:t>This consensus guideline is now being tested to analyze utility and effectiveness against four key performance indicators:</a:t>
            </a:r>
          </a:p>
          <a:p>
            <a:pPr marL="782619" lvl="2">
              <a:spcBef>
                <a:spcPts val="0"/>
              </a:spcBef>
              <a:spcAft>
                <a:spcPts val="0"/>
              </a:spcAft>
            </a:pPr>
            <a:r>
              <a:rPr lang="en-US" sz="2000" dirty="0">
                <a:solidFill>
                  <a:srgbClr val="0168B4"/>
                </a:solidFill>
              </a:rPr>
              <a:t>Quality of life</a:t>
            </a:r>
          </a:p>
          <a:p>
            <a:pPr marL="782619" lvl="2">
              <a:spcBef>
                <a:spcPts val="0"/>
              </a:spcBef>
              <a:spcAft>
                <a:spcPts val="0"/>
              </a:spcAft>
            </a:pPr>
            <a:r>
              <a:rPr lang="en-US" sz="2000" dirty="0">
                <a:solidFill>
                  <a:srgbClr val="0168B4"/>
                </a:solidFill>
              </a:rPr>
              <a:t>Reduction in unplanned care</a:t>
            </a:r>
          </a:p>
          <a:p>
            <a:pPr marL="782619" lvl="2">
              <a:spcBef>
                <a:spcPts val="0"/>
              </a:spcBef>
              <a:spcAft>
                <a:spcPts val="0"/>
              </a:spcAft>
            </a:pPr>
            <a:r>
              <a:rPr lang="en-US" sz="2000" dirty="0">
                <a:solidFill>
                  <a:srgbClr val="0168B4"/>
                </a:solidFill>
              </a:rPr>
              <a:t>Decrease in in appropriate prescribed medication and</a:t>
            </a:r>
          </a:p>
          <a:p>
            <a:pPr marL="782619" lvl="2">
              <a:spcBef>
                <a:spcPts val="0"/>
              </a:spcBef>
              <a:spcAft>
                <a:spcPts val="0"/>
              </a:spcAft>
            </a:pPr>
            <a:r>
              <a:rPr lang="en-US" sz="2000" dirty="0">
                <a:solidFill>
                  <a:srgbClr val="0168B4"/>
                </a:solidFill>
              </a:rPr>
              <a:t>Increase in number of participants with advanced directives.</a:t>
            </a:r>
            <a:endParaRPr lang="en-GB" sz="2000" dirty="0">
              <a:solidFill>
                <a:srgbClr val="0168B4"/>
              </a:solidFill>
            </a:endParaRPr>
          </a:p>
        </p:txBody>
      </p:sp>
    </p:spTree>
    <p:extLst>
      <p:ext uri="{BB962C8B-B14F-4D97-AF65-F5344CB8AC3E}">
        <p14:creationId xmlns:p14="http://schemas.microsoft.com/office/powerpoint/2010/main" val="3114655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CB0A46E-59D5-8E49-BB55-AA63B1CBB1B1}"/>
              </a:ext>
            </a:extLst>
          </p:cNvPr>
          <p:cNvSpPr>
            <a:spLocks noGrp="1"/>
          </p:cNvSpPr>
          <p:nvPr>
            <p:ph type="title"/>
          </p:nvPr>
        </p:nvSpPr>
        <p:spPr>
          <a:xfrm>
            <a:off x="395536" y="268885"/>
            <a:ext cx="4968627" cy="720080"/>
          </a:xfrm>
        </p:spPr>
        <p:txBody>
          <a:bodyPr/>
          <a:lstStyle/>
          <a:p>
            <a:r>
              <a:rPr lang="en-US" dirty="0"/>
              <a:t>University Hospitals Coventry and Warwickshire</a:t>
            </a:r>
          </a:p>
        </p:txBody>
      </p:sp>
      <p:sp>
        <p:nvSpPr>
          <p:cNvPr id="5" name="Text Placeholder 2">
            <a:extLst>
              <a:ext uri="{FF2B5EF4-FFF2-40B4-BE49-F238E27FC236}">
                <a16:creationId xmlns:a16="http://schemas.microsoft.com/office/drawing/2014/main" id="{FB18F8D3-BF85-1641-9D27-5A75D573821E}"/>
              </a:ext>
            </a:extLst>
          </p:cNvPr>
          <p:cNvSpPr>
            <a:spLocks noGrp="1"/>
          </p:cNvSpPr>
          <p:nvPr>
            <p:ph type="body" sz="quarter" idx="10"/>
          </p:nvPr>
        </p:nvSpPr>
        <p:spPr>
          <a:xfrm>
            <a:off x="221812" y="2204864"/>
            <a:ext cx="4824611" cy="4104456"/>
          </a:xfrm>
        </p:spPr>
        <p:txBody>
          <a:bodyPr/>
          <a:lstStyle/>
          <a:p>
            <a:r>
              <a:rPr lang="en-GB" dirty="0"/>
              <a:t>Regional centre - Major Trauma Centre</a:t>
            </a:r>
          </a:p>
          <a:p>
            <a:r>
              <a:rPr lang="en-GB" dirty="0"/>
              <a:t>Specialists for Cardiac, Neuro, Transplant</a:t>
            </a:r>
          </a:p>
          <a:p>
            <a:r>
              <a:rPr lang="en-GB" dirty="0"/>
              <a:t>Teaching hospital with Warwick Medical School and Coventry University</a:t>
            </a:r>
          </a:p>
          <a:p>
            <a:r>
              <a:rPr lang="en-GB" dirty="0"/>
              <a:t>1,230 beds </a:t>
            </a:r>
          </a:p>
          <a:p>
            <a:r>
              <a:rPr lang="en-GB" dirty="0"/>
              <a:t>10,000+ employees</a:t>
            </a:r>
          </a:p>
          <a:p>
            <a:r>
              <a:rPr lang="en-GB" dirty="0"/>
              <a:t>Services delivered across the West </a:t>
            </a:r>
            <a:br>
              <a:rPr lang="en-GB" dirty="0"/>
            </a:br>
            <a:r>
              <a:rPr lang="en-GB" dirty="0"/>
              <a:t>Midlands region</a:t>
            </a:r>
          </a:p>
        </p:txBody>
      </p:sp>
      <p:sp>
        <p:nvSpPr>
          <p:cNvPr id="10" name="Triangle 11">
            <a:extLst>
              <a:ext uri="{FF2B5EF4-FFF2-40B4-BE49-F238E27FC236}">
                <a16:creationId xmlns:a16="http://schemas.microsoft.com/office/drawing/2014/main" id="{EF38C5E2-2D6C-0B44-8C0F-EFA47B512AF4}"/>
              </a:ext>
            </a:extLst>
          </p:cNvPr>
          <p:cNvSpPr/>
          <p:nvPr/>
        </p:nvSpPr>
        <p:spPr>
          <a:xfrm>
            <a:off x="4932040" y="476672"/>
            <a:ext cx="4795016" cy="4681497"/>
          </a:xfrm>
          <a:custGeom>
            <a:avLst/>
            <a:gdLst>
              <a:gd name="connsiteX0" fmla="*/ 0 w 3257412"/>
              <a:gd name="connsiteY0" fmla="*/ 2808114 h 2808114"/>
              <a:gd name="connsiteX1" fmla="*/ 1628706 w 3257412"/>
              <a:gd name="connsiteY1" fmla="*/ 0 h 2808114"/>
              <a:gd name="connsiteX2" fmla="*/ 3257412 w 3257412"/>
              <a:gd name="connsiteY2" fmla="*/ 2808114 h 2808114"/>
              <a:gd name="connsiteX3" fmla="*/ 0 w 3257412"/>
              <a:gd name="connsiteY3" fmla="*/ 2808114 h 2808114"/>
              <a:gd name="connsiteX0" fmla="*/ 0 w 3292909"/>
              <a:gd name="connsiteY0" fmla="*/ 2808114 h 2808114"/>
              <a:gd name="connsiteX1" fmla="*/ 1628706 w 3292909"/>
              <a:gd name="connsiteY1" fmla="*/ 0 h 2808114"/>
              <a:gd name="connsiteX2" fmla="*/ 3257412 w 3292909"/>
              <a:gd name="connsiteY2" fmla="*/ 2808114 h 2808114"/>
              <a:gd name="connsiteX3" fmla="*/ 0 w 3292909"/>
              <a:gd name="connsiteY3" fmla="*/ 2808114 h 2808114"/>
              <a:gd name="connsiteX0" fmla="*/ 35497 w 3328406"/>
              <a:gd name="connsiteY0" fmla="*/ 2808114 h 2808114"/>
              <a:gd name="connsiteX1" fmla="*/ 1664203 w 3328406"/>
              <a:gd name="connsiteY1" fmla="*/ 0 h 2808114"/>
              <a:gd name="connsiteX2" fmla="*/ 3292909 w 3328406"/>
              <a:gd name="connsiteY2" fmla="*/ 2808114 h 2808114"/>
              <a:gd name="connsiteX3" fmla="*/ 35497 w 3328406"/>
              <a:gd name="connsiteY3" fmla="*/ 2808114 h 2808114"/>
              <a:gd name="connsiteX0" fmla="*/ 35497 w 3328406"/>
              <a:gd name="connsiteY0" fmla="*/ 2808114 h 3159128"/>
              <a:gd name="connsiteX1" fmla="*/ 1664203 w 3328406"/>
              <a:gd name="connsiteY1" fmla="*/ 0 h 3159128"/>
              <a:gd name="connsiteX2" fmla="*/ 3292909 w 3328406"/>
              <a:gd name="connsiteY2" fmla="*/ 2808114 h 3159128"/>
              <a:gd name="connsiteX3" fmla="*/ 35497 w 3328406"/>
              <a:gd name="connsiteY3" fmla="*/ 2808114 h 3159128"/>
              <a:gd name="connsiteX0" fmla="*/ 35497 w 3292922"/>
              <a:gd name="connsiteY0" fmla="*/ 2808114 h 3159128"/>
              <a:gd name="connsiteX1" fmla="*/ 1664203 w 3292922"/>
              <a:gd name="connsiteY1" fmla="*/ 0 h 3159128"/>
              <a:gd name="connsiteX2" fmla="*/ 3292909 w 3292922"/>
              <a:gd name="connsiteY2" fmla="*/ 2808114 h 3159128"/>
              <a:gd name="connsiteX3" fmla="*/ 35497 w 3292922"/>
              <a:gd name="connsiteY3" fmla="*/ 2808114 h 3159128"/>
              <a:gd name="connsiteX0" fmla="*/ 35497 w 3292922"/>
              <a:gd name="connsiteY0" fmla="*/ 2808114 h 3271346"/>
              <a:gd name="connsiteX1" fmla="*/ 1664203 w 3292922"/>
              <a:gd name="connsiteY1" fmla="*/ 0 h 3271346"/>
              <a:gd name="connsiteX2" fmla="*/ 3292909 w 3292922"/>
              <a:gd name="connsiteY2" fmla="*/ 2808114 h 3271346"/>
              <a:gd name="connsiteX3" fmla="*/ 35497 w 3292922"/>
              <a:gd name="connsiteY3" fmla="*/ 2808114 h 3271346"/>
              <a:gd name="connsiteX0" fmla="*/ 35497 w 3292953"/>
              <a:gd name="connsiteY0" fmla="*/ 2808114 h 3271346"/>
              <a:gd name="connsiteX1" fmla="*/ 1664203 w 3292953"/>
              <a:gd name="connsiteY1" fmla="*/ 0 h 3271346"/>
              <a:gd name="connsiteX2" fmla="*/ 3292909 w 3292953"/>
              <a:gd name="connsiteY2" fmla="*/ 2808114 h 3271346"/>
              <a:gd name="connsiteX3" fmla="*/ 35497 w 3292953"/>
              <a:gd name="connsiteY3" fmla="*/ 2808114 h 3271346"/>
              <a:gd name="connsiteX0" fmla="*/ 63278 w 3320734"/>
              <a:gd name="connsiteY0" fmla="*/ 2808114 h 3271346"/>
              <a:gd name="connsiteX1" fmla="*/ 1691984 w 3320734"/>
              <a:gd name="connsiteY1" fmla="*/ 0 h 3271346"/>
              <a:gd name="connsiteX2" fmla="*/ 3320690 w 3320734"/>
              <a:gd name="connsiteY2" fmla="*/ 2808114 h 3271346"/>
              <a:gd name="connsiteX3" fmla="*/ 63278 w 3320734"/>
              <a:gd name="connsiteY3" fmla="*/ 2808114 h 3271346"/>
              <a:gd name="connsiteX0" fmla="*/ 0 w 3257456"/>
              <a:gd name="connsiteY0" fmla="*/ 2808114 h 3271346"/>
              <a:gd name="connsiteX1" fmla="*/ 1628706 w 3257456"/>
              <a:gd name="connsiteY1" fmla="*/ 0 h 3271346"/>
              <a:gd name="connsiteX2" fmla="*/ 3257412 w 3257456"/>
              <a:gd name="connsiteY2" fmla="*/ 2808114 h 3271346"/>
              <a:gd name="connsiteX3" fmla="*/ 0 w 3257456"/>
              <a:gd name="connsiteY3" fmla="*/ 2808114 h 3271346"/>
              <a:gd name="connsiteX0" fmla="*/ 0 w 3257456"/>
              <a:gd name="connsiteY0" fmla="*/ 2808114 h 3329924"/>
              <a:gd name="connsiteX1" fmla="*/ 1628706 w 3257456"/>
              <a:gd name="connsiteY1" fmla="*/ 0 h 3329924"/>
              <a:gd name="connsiteX2" fmla="*/ 3257412 w 3257456"/>
              <a:gd name="connsiteY2" fmla="*/ 2808114 h 3329924"/>
              <a:gd name="connsiteX3" fmla="*/ 0 w 3257456"/>
              <a:gd name="connsiteY3" fmla="*/ 2808114 h 3329924"/>
              <a:gd name="connsiteX0" fmla="*/ 0 w 3257467"/>
              <a:gd name="connsiteY0" fmla="*/ 2808114 h 3329924"/>
              <a:gd name="connsiteX1" fmla="*/ 1628706 w 3257467"/>
              <a:gd name="connsiteY1" fmla="*/ 0 h 3329924"/>
              <a:gd name="connsiteX2" fmla="*/ 3257412 w 3257467"/>
              <a:gd name="connsiteY2" fmla="*/ 2808114 h 3329924"/>
              <a:gd name="connsiteX3" fmla="*/ 0 w 3257467"/>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282097"/>
              <a:gd name="connsiteX1" fmla="*/ 1628706 w 3257412"/>
              <a:gd name="connsiteY1" fmla="*/ 0 h 3282097"/>
              <a:gd name="connsiteX2" fmla="*/ 3257412 w 3257412"/>
              <a:gd name="connsiteY2" fmla="*/ 2808114 h 3282097"/>
              <a:gd name="connsiteX3" fmla="*/ 0 w 3257412"/>
              <a:gd name="connsiteY3" fmla="*/ 2808114 h 3282097"/>
              <a:gd name="connsiteX0" fmla="*/ 0 w 3257412"/>
              <a:gd name="connsiteY0" fmla="*/ 2808114 h 3186445"/>
              <a:gd name="connsiteX1" fmla="*/ 1628706 w 3257412"/>
              <a:gd name="connsiteY1" fmla="*/ 0 h 3186445"/>
              <a:gd name="connsiteX2" fmla="*/ 3257412 w 3257412"/>
              <a:gd name="connsiteY2" fmla="*/ 2808114 h 3186445"/>
              <a:gd name="connsiteX3" fmla="*/ 0 w 3257412"/>
              <a:gd name="connsiteY3" fmla="*/ 2808114 h 3186445"/>
              <a:gd name="connsiteX0" fmla="*/ 0 w 3257412"/>
              <a:gd name="connsiteY0" fmla="*/ 2808114 h 3220620"/>
              <a:gd name="connsiteX1" fmla="*/ 1628706 w 3257412"/>
              <a:gd name="connsiteY1" fmla="*/ 0 h 3220620"/>
              <a:gd name="connsiteX2" fmla="*/ 3257412 w 3257412"/>
              <a:gd name="connsiteY2" fmla="*/ 2808114 h 3220620"/>
              <a:gd name="connsiteX3" fmla="*/ 0 w 3257412"/>
              <a:gd name="connsiteY3" fmla="*/ 2808114 h 3220620"/>
              <a:gd name="connsiteX0" fmla="*/ 0 w 3257412"/>
              <a:gd name="connsiteY0" fmla="*/ 2808114 h 3201821"/>
              <a:gd name="connsiteX1" fmla="*/ 1628706 w 3257412"/>
              <a:gd name="connsiteY1" fmla="*/ 0 h 3201821"/>
              <a:gd name="connsiteX2" fmla="*/ 3257412 w 3257412"/>
              <a:gd name="connsiteY2" fmla="*/ 2808114 h 3201821"/>
              <a:gd name="connsiteX3" fmla="*/ 0 w 3257412"/>
              <a:gd name="connsiteY3" fmla="*/ 2808114 h 3201821"/>
            </a:gdLst>
            <a:ahLst/>
            <a:cxnLst>
              <a:cxn ang="0">
                <a:pos x="connsiteX0" y="connsiteY0"/>
              </a:cxn>
              <a:cxn ang="0">
                <a:pos x="connsiteX1" y="connsiteY1"/>
              </a:cxn>
              <a:cxn ang="0">
                <a:pos x="connsiteX2" y="connsiteY2"/>
              </a:cxn>
              <a:cxn ang="0">
                <a:pos x="connsiteX3" y="connsiteY3"/>
              </a:cxn>
            </a:cxnLst>
            <a:rect l="l" t="t" r="r" b="b"/>
            <a:pathLst>
              <a:path w="3257412" h="3201821">
                <a:moveTo>
                  <a:pt x="0" y="2808114"/>
                </a:moveTo>
                <a:cubicBezTo>
                  <a:pt x="44139" y="1668456"/>
                  <a:pt x="341337" y="768743"/>
                  <a:pt x="1628706" y="0"/>
                </a:cubicBezTo>
                <a:cubicBezTo>
                  <a:pt x="3005088" y="663546"/>
                  <a:pt x="3237550" y="1595627"/>
                  <a:pt x="3257412" y="2808114"/>
                </a:cubicBezTo>
                <a:cubicBezTo>
                  <a:pt x="2014917" y="3357053"/>
                  <a:pt x="1169666" y="3308502"/>
                  <a:pt x="0" y="2808114"/>
                </a:cubicBezTo>
                <a:close/>
              </a:path>
            </a:pathLst>
          </a:custGeom>
          <a:blipFill dpi="0" rotWithShape="1">
            <a:blip r:embed="rId3"/>
            <a:srcRect/>
            <a:stretch>
              <a:fillRect l="-7811" t="427" r="-18321" b="427"/>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0649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4000"/>
            <a:lum/>
          </a:blip>
          <a:srcRect/>
          <a:stretch>
            <a:fillRect l="-17000" r="-17000"/>
          </a:stretch>
        </a:blipFill>
        <a:effectLst/>
      </p:bgPr>
    </p:bg>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A61C80F8-1CD3-3A4E-8C46-92ED0BE20B9C}"/>
              </a:ext>
            </a:extLst>
          </p:cNvPr>
          <p:cNvSpPr txBox="1">
            <a:spLocks noChangeAspect="1"/>
          </p:cNvSpPr>
          <p:nvPr/>
        </p:nvSpPr>
        <p:spPr>
          <a:xfrm>
            <a:off x="1371600" y="1196752"/>
            <a:ext cx="6120755" cy="1512168"/>
          </a:xfrm>
          <a:prstGeom prst="rect">
            <a:avLst/>
          </a:prstGeom>
        </p:spPr>
        <p:txBody>
          <a:bodyPr/>
          <a:lstStyle>
            <a:lvl1pPr marL="268288" indent="-268288"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63" indent="-268288"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313" indent="-228600"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3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400" indent="-228600"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br>
              <a:rPr lang="en-US" altLang="en-US" sz="4800" b="1" dirty="0">
                <a:solidFill>
                  <a:srgbClr val="0168B4"/>
                </a:solidFill>
              </a:rPr>
            </a:br>
            <a:r>
              <a:rPr lang="en-US" altLang="en-US" sz="4800" b="1" dirty="0">
                <a:solidFill>
                  <a:srgbClr val="0168B4"/>
                </a:solidFill>
              </a:rPr>
              <a:t> </a:t>
            </a:r>
            <a:r>
              <a:rPr lang="en-GB" sz="2400" dirty="0">
                <a:solidFill>
                  <a:srgbClr val="0168B4"/>
                </a:solidFill>
              </a:rPr>
              <a:t>A research project within Horizon 2020 to develop ICT solutions to improve healthcare interventions for the management of elderly patients with multimorbidity and dementia.</a:t>
            </a:r>
          </a:p>
        </p:txBody>
      </p:sp>
      <p:pic>
        <p:nvPicPr>
          <p:cNvPr id="3" name="Picture 2" descr="Blue letters on a white background&#10;&#10;Description automatically generated">
            <a:extLst>
              <a:ext uri="{FF2B5EF4-FFF2-40B4-BE49-F238E27FC236}">
                <a16:creationId xmlns:a16="http://schemas.microsoft.com/office/drawing/2014/main" id="{B0051DEF-D0E7-ACF6-BB32-BA239E4216B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768103"/>
            <a:ext cx="6120755" cy="1247086"/>
          </a:xfrm>
          <a:prstGeom prst="rect">
            <a:avLst/>
          </a:prstGeom>
        </p:spPr>
      </p:pic>
    </p:spTree>
    <p:custDataLst>
      <p:tags r:id="rId1"/>
    </p:custDataLst>
    <p:extLst>
      <p:ext uri="{BB962C8B-B14F-4D97-AF65-F5344CB8AC3E}">
        <p14:creationId xmlns:p14="http://schemas.microsoft.com/office/powerpoint/2010/main" val="2473125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92B4B-A8C3-6E41-80F5-288719A0AB21}"/>
              </a:ext>
            </a:extLst>
          </p:cNvPr>
          <p:cNvSpPr>
            <a:spLocks noGrp="1"/>
          </p:cNvSpPr>
          <p:nvPr>
            <p:ph type="title"/>
          </p:nvPr>
        </p:nvSpPr>
        <p:spPr>
          <a:xfrm>
            <a:off x="179512" y="363272"/>
            <a:ext cx="6120755" cy="720080"/>
          </a:xfrm>
        </p:spPr>
        <p:txBody>
          <a:bodyPr/>
          <a:lstStyle/>
          <a:p>
            <a:r>
              <a:rPr lang="en-US" dirty="0"/>
              <a:t>Work programme 6</a:t>
            </a:r>
          </a:p>
        </p:txBody>
      </p:sp>
      <p:sp>
        <p:nvSpPr>
          <p:cNvPr id="3" name="Text Placeholder 2">
            <a:extLst>
              <a:ext uri="{FF2B5EF4-FFF2-40B4-BE49-F238E27FC236}">
                <a16:creationId xmlns:a16="http://schemas.microsoft.com/office/drawing/2014/main" id="{C64D9A74-A6FB-8C47-A7C9-18C73AE77382}"/>
              </a:ext>
            </a:extLst>
          </p:cNvPr>
          <p:cNvSpPr>
            <a:spLocks noGrp="1"/>
          </p:cNvSpPr>
          <p:nvPr>
            <p:ph type="body" sz="quarter" idx="10"/>
          </p:nvPr>
        </p:nvSpPr>
        <p:spPr>
          <a:xfrm>
            <a:off x="255723" y="1268760"/>
            <a:ext cx="5400672" cy="4464496"/>
          </a:xfrm>
        </p:spPr>
        <p:txBody>
          <a:bodyPr/>
          <a:lstStyle/>
          <a:p>
            <a:pPr marL="0" indent="0">
              <a:buClr>
                <a:schemeClr val="bg2"/>
              </a:buClr>
              <a:buNone/>
            </a:pPr>
            <a:r>
              <a:rPr lang="en-GB" dirty="0">
                <a:solidFill>
                  <a:srgbClr val="0168B4"/>
                </a:solidFill>
              </a:rPr>
              <a:t>The development of a consensus clinical guideline.</a:t>
            </a:r>
            <a:br>
              <a:rPr lang="en-GB" dirty="0">
                <a:solidFill>
                  <a:srgbClr val="0168B4"/>
                </a:solidFill>
              </a:rPr>
            </a:br>
            <a:endParaRPr lang="en-US" dirty="0">
              <a:solidFill>
                <a:srgbClr val="0168B4"/>
              </a:solidFill>
            </a:endParaRPr>
          </a:p>
          <a:p>
            <a:pPr marL="0" indent="0">
              <a:buClr>
                <a:schemeClr val="bg2"/>
              </a:buClr>
              <a:buNone/>
            </a:pPr>
            <a:r>
              <a:rPr lang="en-US" dirty="0">
                <a:solidFill>
                  <a:srgbClr val="0168B4"/>
                </a:solidFill>
              </a:rPr>
              <a:t>Four clinical sites: </a:t>
            </a:r>
          </a:p>
          <a:p>
            <a:pPr>
              <a:buClr>
                <a:schemeClr val="bg2"/>
              </a:buClr>
            </a:pPr>
            <a:r>
              <a:rPr lang="en-US" dirty="0" err="1">
                <a:solidFill>
                  <a:srgbClr val="0168B4"/>
                </a:solidFill>
              </a:rPr>
              <a:t>Complejo</a:t>
            </a:r>
            <a:r>
              <a:rPr lang="en-US" dirty="0">
                <a:solidFill>
                  <a:srgbClr val="0168B4"/>
                </a:solidFill>
              </a:rPr>
              <a:t> </a:t>
            </a:r>
            <a:r>
              <a:rPr lang="en-US" dirty="0" err="1">
                <a:solidFill>
                  <a:srgbClr val="0168B4"/>
                </a:solidFill>
              </a:rPr>
              <a:t>Hospitalario</a:t>
            </a:r>
            <a:r>
              <a:rPr lang="en-US" dirty="0">
                <a:solidFill>
                  <a:srgbClr val="0168B4"/>
                </a:solidFill>
              </a:rPr>
              <a:t> Universitario de Albacete, Geriatrics Department. Albacete, </a:t>
            </a:r>
            <a:r>
              <a:rPr lang="en-US" b="1" dirty="0">
                <a:solidFill>
                  <a:srgbClr val="0168B4"/>
                </a:solidFill>
              </a:rPr>
              <a:t>Spain</a:t>
            </a:r>
            <a:r>
              <a:rPr lang="en-US" dirty="0">
                <a:solidFill>
                  <a:srgbClr val="0168B4"/>
                </a:solidFill>
              </a:rPr>
              <a:t>; </a:t>
            </a:r>
          </a:p>
          <a:p>
            <a:pPr>
              <a:buClr>
                <a:schemeClr val="bg2"/>
              </a:buClr>
            </a:pPr>
            <a:r>
              <a:rPr lang="en-US" dirty="0">
                <a:solidFill>
                  <a:srgbClr val="0168B4"/>
                </a:solidFill>
              </a:rPr>
              <a:t>University Hospitals Coventry &amp; Warwickshire NHS Trust, Coventry,  </a:t>
            </a:r>
            <a:r>
              <a:rPr lang="en-US" b="1" dirty="0">
                <a:solidFill>
                  <a:srgbClr val="0168B4"/>
                </a:solidFill>
              </a:rPr>
              <a:t>United Kingdom</a:t>
            </a:r>
            <a:r>
              <a:rPr lang="en-US" dirty="0">
                <a:solidFill>
                  <a:srgbClr val="0168B4"/>
                </a:solidFill>
              </a:rPr>
              <a:t>; </a:t>
            </a:r>
          </a:p>
          <a:p>
            <a:pPr>
              <a:buClr>
                <a:schemeClr val="bg2"/>
              </a:buClr>
            </a:pPr>
            <a:r>
              <a:rPr lang="en-US" dirty="0" err="1">
                <a:solidFill>
                  <a:srgbClr val="0168B4"/>
                </a:solidFill>
              </a:rPr>
              <a:t>Klinikum</a:t>
            </a:r>
            <a:r>
              <a:rPr lang="en-US" dirty="0">
                <a:solidFill>
                  <a:srgbClr val="0168B4"/>
                </a:solidFill>
              </a:rPr>
              <a:t> Bielefeld, Geriatric Department, Bielefeld, </a:t>
            </a:r>
            <a:r>
              <a:rPr lang="en-US" b="1" dirty="0">
                <a:solidFill>
                  <a:srgbClr val="0168B4"/>
                </a:solidFill>
              </a:rPr>
              <a:t>Germany  </a:t>
            </a:r>
            <a:endParaRPr lang="en-US" dirty="0">
              <a:solidFill>
                <a:srgbClr val="0168B4"/>
              </a:solidFill>
            </a:endParaRPr>
          </a:p>
          <a:p>
            <a:pPr>
              <a:buClr>
                <a:schemeClr val="bg2"/>
              </a:buClr>
            </a:pPr>
            <a:r>
              <a:rPr lang="en-US" dirty="0">
                <a:solidFill>
                  <a:srgbClr val="0168B4"/>
                </a:solidFill>
              </a:rPr>
              <a:t>PROMEMORIA Medical Clinic, Bucharest, </a:t>
            </a:r>
            <a:r>
              <a:rPr lang="en-US" b="1" dirty="0">
                <a:solidFill>
                  <a:srgbClr val="0168B4"/>
                </a:solidFill>
              </a:rPr>
              <a:t>Romania</a:t>
            </a:r>
            <a:endParaRPr lang="en-GB" b="1" dirty="0">
              <a:solidFill>
                <a:srgbClr val="0168B4"/>
              </a:solidFill>
            </a:endParaRPr>
          </a:p>
        </p:txBody>
      </p:sp>
      <p:sp>
        <p:nvSpPr>
          <p:cNvPr id="6" name="Triangle 11">
            <a:extLst>
              <a:ext uri="{FF2B5EF4-FFF2-40B4-BE49-F238E27FC236}">
                <a16:creationId xmlns:a16="http://schemas.microsoft.com/office/drawing/2014/main" id="{8E1A5D88-4628-674B-A42F-4B6FAAAB0EA3}"/>
              </a:ext>
            </a:extLst>
          </p:cNvPr>
          <p:cNvSpPr/>
          <p:nvPr/>
        </p:nvSpPr>
        <p:spPr>
          <a:xfrm>
            <a:off x="5724128" y="620688"/>
            <a:ext cx="4795016" cy="4681497"/>
          </a:xfrm>
          <a:custGeom>
            <a:avLst/>
            <a:gdLst>
              <a:gd name="connsiteX0" fmla="*/ 0 w 3257412"/>
              <a:gd name="connsiteY0" fmla="*/ 2808114 h 2808114"/>
              <a:gd name="connsiteX1" fmla="*/ 1628706 w 3257412"/>
              <a:gd name="connsiteY1" fmla="*/ 0 h 2808114"/>
              <a:gd name="connsiteX2" fmla="*/ 3257412 w 3257412"/>
              <a:gd name="connsiteY2" fmla="*/ 2808114 h 2808114"/>
              <a:gd name="connsiteX3" fmla="*/ 0 w 3257412"/>
              <a:gd name="connsiteY3" fmla="*/ 2808114 h 2808114"/>
              <a:gd name="connsiteX0" fmla="*/ 0 w 3292909"/>
              <a:gd name="connsiteY0" fmla="*/ 2808114 h 2808114"/>
              <a:gd name="connsiteX1" fmla="*/ 1628706 w 3292909"/>
              <a:gd name="connsiteY1" fmla="*/ 0 h 2808114"/>
              <a:gd name="connsiteX2" fmla="*/ 3257412 w 3292909"/>
              <a:gd name="connsiteY2" fmla="*/ 2808114 h 2808114"/>
              <a:gd name="connsiteX3" fmla="*/ 0 w 3292909"/>
              <a:gd name="connsiteY3" fmla="*/ 2808114 h 2808114"/>
              <a:gd name="connsiteX0" fmla="*/ 35497 w 3328406"/>
              <a:gd name="connsiteY0" fmla="*/ 2808114 h 2808114"/>
              <a:gd name="connsiteX1" fmla="*/ 1664203 w 3328406"/>
              <a:gd name="connsiteY1" fmla="*/ 0 h 2808114"/>
              <a:gd name="connsiteX2" fmla="*/ 3292909 w 3328406"/>
              <a:gd name="connsiteY2" fmla="*/ 2808114 h 2808114"/>
              <a:gd name="connsiteX3" fmla="*/ 35497 w 3328406"/>
              <a:gd name="connsiteY3" fmla="*/ 2808114 h 2808114"/>
              <a:gd name="connsiteX0" fmla="*/ 35497 w 3328406"/>
              <a:gd name="connsiteY0" fmla="*/ 2808114 h 3159128"/>
              <a:gd name="connsiteX1" fmla="*/ 1664203 w 3328406"/>
              <a:gd name="connsiteY1" fmla="*/ 0 h 3159128"/>
              <a:gd name="connsiteX2" fmla="*/ 3292909 w 3328406"/>
              <a:gd name="connsiteY2" fmla="*/ 2808114 h 3159128"/>
              <a:gd name="connsiteX3" fmla="*/ 35497 w 3328406"/>
              <a:gd name="connsiteY3" fmla="*/ 2808114 h 3159128"/>
              <a:gd name="connsiteX0" fmla="*/ 35497 w 3292922"/>
              <a:gd name="connsiteY0" fmla="*/ 2808114 h 3159128"/>
              <a:gd name="connsiteX1" fmla="*/ 1664203 w 3292922"/>
              <a:gd name="connsiteY1" fmla="*/ 0 h 3159128"/>
              <a:gd name="connsiteX2" fmla="*/ 3292909 w 3292922"/>
              <a:gd name="connsiteY2" fmla="*/ 2808114 h 3159128"/>
              <a:gd name="connsiteX3" fmla="*/ 35497 w 3292922"/>
              <a:gd name="connsiteY3" fmla="*/ 2808114 h 3159128"/>
              <a:gd name="connsiteX0" fmla="*/ 35497 w 3292922"/>
              <a:gd name="connsiteY0" fmla="*/ 2808114 h 3271346"/>
              <a:gd name="connsiteX1" fmla="*/ 1664203 w 3292922"/>
              <a:gd name="connsiteY1" fmla="*/ 0 h 3271346"/>
              <a:gd name="connsiteX2" fmla="*/ 3292909 w 3292922"/>
              <a:gd name="connsiteY2" fmla="*/ 2808114 h 3271346"/>
              <a:gd name="connsiteX3" fmla="*/ 35497 w 3292922"/>
              <a:gd name="connsiteY3" fmla="*/ 2808114 h 3271346"/>
              <a:gd name="connsiteX0" fmla="*/ 35497 w 3292953"/>
              <a:gd name="connsiteY0" fmla="*/ 2808114 h 3271346"/>
              <a:gd name="connsiteX1" fmla="*/ 1664203 w 3292953"/>
              <a:gd name="connsiteY1" fmla="*/ 0 h 3271346"/>
              <a:gd name="connsiteX2" fmla="*/ 3292909 w 3292953"/>
              <a:gd name="connsiteY2" fmla="*/ 2808114 h 3271346"/>
              <a:gd name="connsiteX3" fmla="*/ 35497 w 3292953"/>
              <a:gd name="connsiteY3" fmla="*/ 2808114 h 3271346"/>
              <a:gd name="connsiteX0" fmla="*/ 63278 w 3320734"/>
              <a:gd name="connsiteY0" fmla="*/ 2808114 h 3271346"/>
              <a:gd name="connsiteX1" fmla="*/ 1691984 w 3320734"/>
              <a:gd name="connsiteY1" fmla="*/ 0 h 3271346"/>
              <a:gd name="connsiteX2" fmla="*/ 3320690 w 3320734"/>
              <a:gd name="connsiteY2" fmla="*/ 2808114 h 3271346"/>
              <a:gd name="connsiteX3" fmla="*/ 63278 w 3320734"/>
              <a:gd name="connsiteY3" fmla="*/ 2808114 h 3271346"/>
              <a:gd name="connsiteX0" fmla="*/ 0 w 3257456"/>
              <a:gd name="connsiteY0" fmla="*/ 2808114 h 3271346"/>
              <a:gd name="connsiteX1" fmla="*/ 1628706 w 3257456"/>
              <a:gd name="connsiteY1" fmla="*/ 0 h 3271346"/>
              <a:gd name="connsiteX2" fmla="*/ 3257412 w 3257456"/>
              <a:gd name="connsiteY2" fmla="*/ 2808114 h 3271346"/>
              <a:gd name="connsiteX3" fmla="*/ 0 w 3257456"/>
              <a:gd name="connsiteY3" fmla="*/ 2808114 h 3271346"/>
              <a:gd name="connsiteX0" fmla="*/ 0 w 3257456"/>
              <a:gd name="connsiteY0" fmla="*/ 2808114 h 3329924"/>
              <a:gd name="connsiteX1" fmla="*/ 1628706 w 3257456"/>
              <a:gd name="connsiteY1" fmla="*/ 0 h 3329924"/>
              <a:gd name="connsiteX2" fmla="*/ 3257412 w 3257456"/>
              <a:gd name="connsiteY2" fmla="*/ 2808114 h 3329924"/>
              <a:gd name="connsiteX3" fmla="*/ 0 w 3257456"/>
              <a:gd name="connsiteY3" fmla="*/ 2808114 h 3329924"/>
              <a:gd name="connsiteX0" fmla="*/ 0 w 3257467"/>
              <a:gd name="connsiteY0" fmla="*/ 2808114 h 3329924"/>
              <a:gd name="connsiteX1" fmla="*/ 1628706 w 3257467"/>
              <a:gd name="connsiteY1" fmla="*/ 0 h 3329924"/>
              <a:gd name="connsiteX2" fmla="*/ 3257412 w 3257467"/>
              <a:gd name="connsiteY2" fmla="*/ 2808114 h 3329924"/>
              <a:gd name="connsiteX3" fmla="*/ 0 w 3257467"/>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282097"/>
              <a:gd name="connsiteX1" fmla="*/ 1628706 w 3257412"/>
              <a:gd name="connsiteY1" fmla="*/ 0 h 3282097"/>
              <a:gd name="connsiteX2" fmla="*/ 3257412 w 3257412"/>
              <a:gd name="connsiteY2" fmla="*/ 2808114 h 3282097"/>
              <a:gd name="connsiteX3" fmla="*/ 0 w 3257412"/>
              <a:gd name="connsiteY3" fmla="*/ 2808114 h 3282097"/>
              <a:gd name="connsiteX0" fmla="*/ 0 w 3257412"/>
              <a:gd name="connsiteY0" fmla="*/ 2808114 h 3186445"/>
              <a:gd name="connsiteX1" fmla="*/ 1628706 w 3257412"/>
              <a:gd name="connsiteY1" fmla="*/ 0 h 3186445"/>
              <a:gd name="connsiteX2" fmla="*/ 3257412 w 3257412"/>
              <a:gd name="connsiteY2" fmla="*/ 2808114 h 3186445"/>
              <a:gd name="connsiteX3" fmla="*/ 0 w 3257412"/>
              <a:gd name="connsiteY3" fmla="*/ 2808114 h 3186445"/>
              <a:gd name="connsiteX0" fmla="*/ 0 w 3257412"/>
              <a:gd name="connsiteY0" fmla="*/ 2808114 h 3220620"/>
              <a:gd name="connsiteX1" fmla="*/ 1628706 w 3257412"/>
              <a:gd name="connsiteY1" fmla="*/ 0 h 3220620"/>
              <a:gd name="connsiteX2" fmla="*/ 3257412 w 3257412"/>
              <a:gd name="connsiteY2" fmla="*/ 2808114 h 3220620"/>
              <a:gd name="connsiteX3" fmla="*/ 0 w 3257412"/>
              <a:gd name="connsiteY3" fmla="*/ 2808114 h 3220620"/>
              <a:gd name="connsiteX0" fmla="*/ 0 w 3257412"/>
              <a:gd name="connsiteY0" fmla="*/ 2808114 h 3201821"/>
              <a:gd name="connsiteX1" fmla="*/ 1628706 w 3257412"/>
              <a:gd name="connsiteY1" fmla="*/ 0 h 3201821"/>
              <a:gd name="connsiteX2" fmla="*/ 3257412 w 3257412"/>
              <a:gd name="connsiteY2" fmla="*/ 2808114 h 3201821"/>
              <a:gd name="connsiteX3" fmla="*/ 0 w 3257412"/>
              <a:gd name="connsiteY3" fmla="*/ 2808114 h 3201821"/>
            </a:gdLst>
            <a:ahLst/>
            <a:cxnLst>
              <a:cxn ang="0">
                <a:pos x="connsiteX0" y="connsiteY0"/>
              </a:cxn>
              <a:cxn ang="0">
                <a:pos x="connsiteX1" y="connsiteY1"/>
              </a:cxn>
              <a:cxn ang="0">
                <a:pos x="connsiteX2" y="connsiteY2"/>
              </a:cxn>
              <a:cxn ang="0">
                <a:pos x="connsiteX3" y="connsiteY3"/>
              </a:cxn>
            </a:cxnLst>
            <a:rect l="l" t="t" r="r" b="b"/>
            <a:pathLst>
              <a:path w="3257412" h="3201821">
                <a:moveTo>
                  <a:pt x="0" y="2808114"/>
                </a:moveTo>
                <a:cubicBezTo>
                  <a:pt x="44139" y="1668456"/>
                  <a:pt x="341337" y="768743"/>
                  <a:pt x="1628706" y="0"/>
                </a:cubicBezTo>
                <a:cubicBezTo>
                  <a:pt x="3005088" y="663546"/>
                  <a:pt x="3237550" y="1595627"/>
                  <a:pt x="3257412" y="2808114"/>
                </a:cubicBezTo>
                <a:cubicBezTo>
                  <a:pt x="2014917" y="3357053"/>
                  <a:pt x="1169666" y="3308502"/>
                  <a:pt x="0" y="2808114"/>
                </a:cubicBezTo>
                <a:close/>
              </a:path>
            </a:pathLst>
          </a:custGeom>
          <a:blipFill>
            <a:blip r:embed="rId3" cstate="print">
              <a:extLst>
                <a:ext uri="{28A0092B-C50C-407E-A947-70E740481C1C}">
                  <a14:useLocalDpi xmlns:a14="http://schemas.microsoft.com/office/drawing/2010/main" val="0"/>
                </a:ext>
              </a:extLst>
            </a:blip>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1">
            <a:extLst>
              <a:ext uri="{FF2B5EF4-FFF2-40B4-BE49-F238E27FC236}">
                <a16:creationId xmlns:a16="http://schemas.microsoft.com/office/drawing/2014/main" id="{E633CA6D-BC11-3ECD-9859-FC7C92DAFA26}"/>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FFFFFF"/>
                </a:solidFill>
                <a:effectLst/>
                <a:latin typeface="var(--fontFamilyBase)"/>
              </a:rPr>
            </a:br>
            <a:endParaRPr kumimoji="0" lang="en-US" altLang="en-US" sz="1800" b="0" i="0" u="none" strike="noStrike" cap="none" normalizeH="0" baseline="0">
              <a:ln>
                <a:noFill/>
              </a:ln>
              <a:solidFill>
                <a:srgbClr val="FFFFFF"/>
              </a:solidFill>
              <a:effectLst/>
              <a:latin typeface="var(--fontFamilyBase)"/>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26942478-BBCF-B5B7-5B9E-D813E16C3B1B}"/>
              </a:ext>
            </a:extLst>
          </p:cNvPr>
          <p:cNvSpPr>
            <a:spLocks noChangeArrowheads="1"/>
          </p:cNvSpPr>
          <p:nvPr/>
        </p:nvSpPr>
        <p:spPr bwMode="auto">
          <a:xfrm>
            <a:off x="0" y="0"/>
            <a:ext cx="14192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709389"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000" b="0" i="0" u="none" strike="noStrike" cap="none" normalizeH="0" baseline="0">
                <a:ln>
                  <a:noFill/>
                </a:ln>
                <a:solidFill>
                  <a:srgbClr val="FFFFFF"/>
                </a:solidFill>
                <a:effectLst/>
                <a:latin typeface="-apple-system"/>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1412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92B4B-A8C3-6E41-80F5-288719A0AB21}"/>
              </a:ext>
            </a:extLst>
          </p:cNvPr>
          <p:cNvSpPr>
            <a:spLocks noGrp="1"/>
          </p:cNvSpPr>
          <p:nvPr>
            <p:ph type="title"/>
          </p:nvPr>
        </p:nvSpPr>
        <p:spPr/>
        <p:txBody>
          <a:bodyPr/>
          <a:lstStyle/>
          <a:p>
            <a:r>
              <a:rPr lang="en-US" dirty="0"/>
              <a:t>The evidence</a:t>
            </a:r>
          </a:p>
        </p:txBody>
      </p:sp>
      <p:sp>
        <p:nvSpPr>
          <p:cNvPr id="3" name="Text Placeholder 2">
            <a:extLst>
              <a:ext uri="{FF2B5EF4-FFF2-40B4-BE49-F238E27FC236}">
                <a16:creationId xmlns:a16="http://schemas.microsoft.com/office/drawing/2014/main" id="{C64D9A74-A6FB-8C47-A7C9-18C73AE77382}"/>
              </a:ext>
            </a:extLst>
          </p:cNvPr>
          <p:cNvSpPr>
            <a:spLocks noGrp="1"/>
          </p:cNvSpPr>
          <p:nvPr>
            <p:ph type="body" sz="quarter" idx="10"/>
          </p:nvPr>
        </p:nvSpPr>
        <p:spPr>
          <a:xfrm>
            <a:off x="323528" y="1556792"/>
            <a:ext cx="4824611" cy="3939863"/>
          </a:xfrm>
        </p:spPr>
        <p:txBody>
          <a:bodyPr/>
          <a:lstStyle/>
          <a:p>
            <a:pPr marL="0" indent="0">
              <a:spcBef>
                <a:spcPts val="0"/>
              </a:spcBef>
              <a:spcAft>
                <a:spcPts val="0"/>
              </a:spcAft>
              <a:buClr>
                <a:schemeClr val="bg1"/>
              </a:buClr>
              <a:buNone/>
            </a:pPr>
            <a:endParaRPr lang="en-GB" dirty="0"/>
          </a:p>
          <a:p>
            <a:pPr>
              <a:spcBef>
                <a:spcPts val="0"/>
              </a:spcBef>
              <a:spcAft>
                <a:spcPts val="0"/>
              </a:spcAft>
            </a:pPr>
            <a:r>
              <a:rPr lang="en-GB" sz="2000" dirty="0">
                <a:solidFill>
                  <a:srgbClr val="0168B4"/>
                </a:solidFill>
              </a:rPr>
              <a:t>Rise of patients with multiple morbidities</a:t>
            </a:r>
          </a:p>
          <a:p>
            <a:pPr>
              <a:spcBef>
                <a:spcPts val="0"/>
              </a:spcBef>
              <a:spcAft>
                <a:spcPts val="0"/>
              </a:spcAft>
            </a:pPr>
            <a:r>
              <a:rPr lang="en-GB" sz="2000" dirty="0">
                <a:solidFill>
                  <a:srgbClr val="0168B4"/>
                </a:solidFill>
              </a:rPr>
              <a:t>Overall global prevalence of multimorbidity in adults is 37.2% </a:t>
            </a:r>
          </a:p>
          <a:p>
            <a:pPr>
              <a:spcBef>
                <a:spcPts val="0"/>
              </a:spcBef>
              <a:spcAft>
                <a:spcPts val="0"/>
              </a:spcAft>
            </a:pPr>
            <a:r>
              <a:rPr lang="en-GB" sz="2000" dirty="0">
                <a:solidFill>
                  <a:srgbClr val="0168B4"/>
                </a:solidFill>
              </a:rPr>
              <a:t>Move towards the development of Clinical Decision Support Systems </a:t>
            </a:r>
          </a:p>
          <a:p>
            <a:pPr lvl="1">
              <a:spcBef>
                <a:spcPts val="0"/>
              </a:spcBef>
              <a:spcAft>
                <a:spcPts val="0"/>
              </a:spcAft>
            </a:pPr>
            <a:r>
              <a:rPr lang="en-GB" sz="2000" dirty="0">
                <a:solidFill>
                  <a:srgbClr val="0168B4"/>
                </a:solidFill>
              </a:rPr>
              <a:t>reconciling Different recommendations in different guidelines for varied conditions. </a:t>
            </a:r>
          </a:p>
        </p:txBody>
      </p:sp>
      <p:sp>
        <p:nvSpPr>
          <p:cNvPr id="6" name="Triangle 11">
            <a:extLst>
              <a:ext uri="{FF2B5EF4-FFF2-40B4-BE49-F238E27FC236}">
                <a16:creationId xmlns:a16="http://schemas.microsoft.com/office/drawing/2014/main" id="{8E1A5D88-4628-674B-A42F-4B6FAAAB0EA3}"/>
              </a:ext>
            </a:extLst>
          </p:cNvPr>
          <p:cNvSpPr/>
          <p:nvPr/>
        </p:nvSpPr>
        <p:spPr>
          <a:xfrm>
            <a:off x="5292083" y="681919"/>
            <a:ext cx="4795016" cy="4681497"/>
          </a:xfrm>
          <a:custGeom>
            <a:avLst/>
            <a:gdLst>
              <a:gd name="connsiteX0" fmla="*/ 0 w 3257412"/>
              <a:gd name="connsiteY0" fmla="*/ 2808114 h 2808114"/>
              <a:gd name="connsiteX1" fmla="*/ 1628706 w 3257412"/>
              <a:gd name="connsiteY1" fmla="*/ 0 h 2808114"/>
              <a:gd name="connsiteX2" fmla="*/ 3257412 w 3257412"/>
              <a:gd name="connsiteY2" fmla="*/ 2808114 h 2808114"/>
              <a:gd name="connsiteX3" fmla="*/ 0 w 3257412"/>
              <a:gd name="connsiteY3" fmla="*/ 2808114 h 2808114"/>
              <a:gd name="connsiteX0" fmla="*/ 0 w 3292909"/>
              <a:gd name="connsiteY0" fmla="*/ 2808114 h 2808114"/>
              <a:gd name="connsiteX1" fmla="*/ 1628706 w 3292909"/>
              <a:gd name="connsiteY1" fmla="*/ 0 h 2808114"/>
              <a:gd name="connsiteX2" fmla="*/ 3257412 w 3292909"/>
              <a:gd name="connsiteY2" fmla="*/ 2808114 h 2808114"/>
              <a:gd name="connsiteX3" fmla="*/ 0 w 3292909"/>
              <a:gd name="connsiteY3" fmla="*/ 2808114 h 2808114"/>
              <a:gd name="connsiteX0" fmla="*/ 35497 w 3328406"/>
              <a:gd name="connsiteY0" fmla="*/ 2808114 h 2808114"/>
              <a:gd name="connsiteX1" fmla="*/ 1664203 w 3328406"/>
              <a:gd name="connsiteY1" fmla="*/ 0 h 2808114"/>
              <a:gd name="connsiteX2" fmla="*/ 3292909 w 3328406"/>
              <a:gd name="connsiteY2" fmla="*/ 2808114 h 2808114"/>
              <a:gd name="connsiteX3" fmla="*/ 35497 w 3328406"/>
              <a:gd name="connsiteY3" fmla="*/ 2808114 h 2808114"/>
              <a:gd name="connsiteX0" fmla="*/ 35497 w 3328406"/>
              <a:gd name="connsiteY0" fmla="*/ 2808114 h 3159128"/>
              <a:gd name="connsiteX1" fmla="*/ 1664203 w 3328406"/>
              <a:gd name="connsiteY1" fmla="*/ 0 h 3159128"/>
              <a:gd name="connsiteX2" fmla="*/ 3292909 w 3328406"/>
              <a:gd name="connsiteY2" fmla="*/ 2808114 h 3159128"/>
              <a:gd name="connsiteX3" fmla="*/ 35497 w 3328406"/>
              <a:gd name="connsiteY3" fmla="*/ 2808114 h 3159128"/>
              <a:gd name="connsiteX0" fmla="*/ 35497 w 3292922"/>
              <a:gd name="connsiteY0" fmla="*/ 2808114 h 3159128"/>
              <a:gd name="connsiteX1" fmla="*/ 1664203 w 3292922"/>
              <a:gd name="connsiteY1" fmla="*/ 0 h 3159128"/>
              <a:gd name="connsiteX2" fmla="*/ 3292909 w 3292922"/>
              <a:gd name="connsiteY2" fmla="*/ 2808114 h 3159128"/>
              <a:gd name="connsiteX3" fmla="*/ 35497 w 3292922"/>
              <a:gd name="connsiteY3" fmla="*/ 2808114 h 3159128"/>
              <a:gd name="connsiteX0" fmla="*/ 35497 w 3292922"/>
              <a:gd name="connsiteY0" fmla="*/ 2808114 h 3271346"/>
              <a:gd name="connsiteX1" fmla="*/ 1664203 w 3292922"/>
              <a:gd name="connsiteY1" fmla="*/ 0 h 3271346"/>
              <a:gd name="connsiteX2" fmla="*/ 3292909 w 3292922"/>
              <a:gd name="connsiteY2" fmla="*/ 2808114 h 3271346"/>
              <a:gd name="connsiteX3" fmla="*/ 35497 w 3292922"/>
              <a:gd name="connsiteY3" fmla="*/ 2808114 h 3271346"/>
              <a:gd name="connsiteX0" fmla="*/ 35497 w 3292953"/>
              <a:gd name="connsiteY0" fmla="*/ 2808114 h 3271346"/>
              <a:gd name="connsiteX1" fmla="*/ 1664203 w 3292953"/>
              <a:gd name="connsiteY1" fmla="*/ 0 h 3271346"/>
              <a:gd name="connsiteX2" fmla="*/ 3292909 w 3292953"/>
              <a:gd name="connsiteY2" fmla="*/ 2808114 h 3271346"/>
              <a:gd name="connsiteX3" fmla="*/ 35497 w 3292953"/>
              <a:gd name="connsiteY3" fmla="*/ 2808114 h 3271346"/>
              <a:gd name="connsiteX0" fmla="*/ 63278 w 3320734"/>
              <a:gd name="connsiteY0" fmla="*/ 2808114 h 3271346"/>
              <a:gd name="connsiteX1" fmla="*/ 1691984 w 3320734"/>
              <a:gd name="connsiteY1" fmla="*/ 0 h 3271346"/>
              <a:gd name="connsiteX2" fmla="*/ 3320690 w 3320734"/>
              <a:gd name="connsiteY2" fmla="*/ 2808114 h 3271346"/>
              <a:gd name="connsiteX3" fmla="*/ 63278 w 3320734"/>
              <a:gd name="connsiteY3" fmla="*/ 2808114 h 3271346"/>
              <a:gd name="connsiteX0" fmla="*/ 0 w 3257456"/>
              <a:gd name="connsiteY0" fmla="*/ 2808114 h 3271346"/>
              <a:gd name="connsiteX1" fmla="*/ 1628706 w 3257456"/>
              <a:gd name="connsiteY1" fmla="*/ 0 h 3271346"/>
              <a:gd name="connsiteX2" fmla="*/ 3257412 w 3257456"/>
              <a:gd name="connsiteY2" fmla="*/ 2808114 h 3271346"/>
              <a:gd name="connsiteX3" fmla="*/ 0 w 3257456"/>
              <a:gd name="connsiteY3" fmla="*/ 2808114 h 3271346"/>
              <a:gd name="connsiteX0" fmla="*/ 0 w 3257456"/>
              <a:gd name="connsiteY0" fmla="*/ 2808114 h 3329924"/>
              <a:gd name="connsiteX1" fmla="*/ 1628706 w 3257456"/>
              <a:gd name="connsiteY1" fmla="*/ 0 h 3329924"/>
              <a:gd name="connsiteX2" fmla="*/ 3257412 w 3257456"/>
              <a:gd name="connsiteY2" fmla="*/ 2808114 h 3329924"/>
              <a:gd name="connsiteX3" fmla="*/ 0 w 3257456"/>
              <a:gd name="connsiteY3" fmla="*/ 2808114 h 3329924"/>
              <a:gd name="connsiteX0" fmla="*/ 0 w 3257467"/>
              <a:gd name="connsiteY0" fmla="*/ 2808114 h 3329924"/>
              <a:gd name="connsiteX1" fmla="*/ 1628706 w 3257467"/>
              <a:gd name="connsiteY1" fmla="*/ 0 h 3329924"/>
              <a:gd name="connsiteX2" fmla="*/ 3257412 w 3257467"/>
              <a:gd name="connsiteY2" fmla="*/ 2808114 h 3329924"/>
              <a:gd name="connsiteX3" fmla="*/ 0 w 3257467"/>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282097"/>
              <a:gd name="connsiteX1" fmla="*/ 1628706 w 3257412"/>
              <a:gd name="connsiteY1" fmla="*/ 0 h 3282097"/>
              <a:gd name="connsiteX2" fmla="*/ 3257412 w 3257412"/>
              <a:gd name="connsiteY2" fmla="*/ 2808114 h 3282097"/>
              <a:gd name="connsiteX3" fmla="*/ 0 w 3257412"/>
              <a:gd name="connsiteY3" fmla="*/ 2808114 h 3282097"/>
              <a:gd name="connsiteX0" fmla="*/ 0 w 3257412"/>
              <a:gd name="connsiteY0" fmla="*/ 2808114 h 3186445"/>
              <a:gd name="connsiteX1" fmla="*/ 1628706 w 3257412"/>
              <a:gd name="connsiteY1" fmla="*/ 0 h 3186445"/>
              <a:gd name="connsiteX2" fmla="*/ 3257412 w 3257412"/>
              <a:gd name="connsiteY2" fmla="*/ 2808114 h 3186445"/>
              <a:gd name="connsiteX3" fmla="*/ 0 w 3257412"/>
              <a:gd name="connsiteY3" fmla="*/ 2808114 h 3186445"/>
              <a:gd name="connsiteX0" fmla="*/ 0 w 3257412"/>
              <a:gd name="connsiteY0" fmla="*/ 2808114 h 3220620"/>
              <a:gd name="connsiteX1" fmla="*/ 1628706 w 3257412"/>
              <a:gd name="connsiteY1" fmla="*/ 0 h 3220620"/>
              <a:gd name="connsiteX2" fmla="*/ 3257412 w 3257412"/>
              <a:gd name="connsiteY2" fmla="*/ 2808114 h 3220620"/>
              <a:gd name="connsiteX3" fmla="*/ 0 w 3257412"/>
              <a:gd name="connsiteY3" fmla="*/ 2808114 h 3220620"/>
              <a:gd name="connsiteX0" fmla="*/ 0 w 3257412"/>
              <a:gd name="connsiteY0" fmla="*/ 2808114 h 3201821"/>
              <a:gd name="connsiteX1" fmla="*/ 1628706 w 3257412"/>
              <a:gd name="connsiteY1" fmla="*/ 0 h 3201821"/>
              <a:gd name="connsiteX2" fmla="*/ 3257412 w 3257412"/>
              <a:gd name="connsiteY2" fmla="*/ 2808114 h 3201821"/>
              <a:gd name="connsiteX3" fmla="*/ 0 w 3257412"/>
              <a:gd name="connsiteY3" fmla="*/ 2808114 h 3201821"/>
            </a:gdLst>
            <a:ahLst/>
            <a:cxnLst>
              <a:cxn ang="0">
                <a:pos x="connsiteX0" y="connsiteY0"/>
              </a:cxn>
              <a:cxn ang="0">
                <a:pos x="connsiteX1" y="connsiteY1"/>
              </a:cxn>
              <a:cxn ang="0">
                <a:pos x="connsiteX2" y="connsiteY2"/>
              </a:cxn>
              <a:cxn ang="0">
                <a:pos x="connsiteX3" y="connsiteY3"/>
              </a:cxn>
            </a:cxnLst>
            <a:rect l="l" t="t" r="r" b="b"/>
            <a:pathLst>
              <a:path w="3257412" h="3201821">
                <a:moveTo>
                  <a:pt x="0" y="2808114"/>
                </a:moveTo>
                <a:cubicBezTo>
                  <a:pt x="44139" y="1668456"/>
                  <a:pt x="341337" y="768743"/>
                  <a:pt x="1628706" y="0"/>
                </a:cubicBezTo>
                <a:cubicBezTo>
                  <a:pt x="3005088" y="663546"/>
                  <a:pt x="3237550" y="1595627"/>
                  <a:pt x="3257412" y="2808114"/>
                </a:cubicBezTo>
                <a:cubicBezTo>
                  <a:pt x="2014917" y="3357053"/>
                  <a:pt x="1169666" y="3308502"/>
                  <a:pt x="0" y="2808114"/>
                </a:cubicBezTo>
                <a:close/>
              </a:path>
            </a:pathLst>
          </a:custGeom>
          <a:blipFill>
            <a:blip r:embed="rId3" cstate="print">
              <a:extLst>
                <a:ext uri="{28A0092B-C50C-407E-A947-70E740481C1C}">
                  <a14:useLocalDpi xmlns:a14="http://schemas.microsoft.com/office/drawing/2010/main" val="0"/>
                </a:ext>
              </a:extLst>
            </a:blip>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74821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5DC3D-E7F0-2D40-8EB6-39F46EFF834E}"/>
              </a:ext>
            </a:extLst>
          </p:cNvPr>
          <p:cNvSpPr>
            <a:spLocks noGrp="1"/>
          </p:cNvSpPr>
          <p:nvPr>
            <p:ph type="title"/>
          </p:nvPr>
        </p:nvSpPr>
        <p:spPr>
          <a:xfrm>
            <a:off x="323528" y="332656"/>
            <a:ext cx="6120755" cy="720080"/>
          </a:xfrm>
        </p:spPr>
        <p:txBody>
          <a:bodyPr/>
          <a:lstStyle/>
          <a:p>
            <a:r>
              <a:rPr lang="en-US" dirty="0"/>
              <a:t>Systematic review</a:t>
            </a:r>
          </a:p>
        </p:txBody>
      </p:sp>
      <p:sp>
        <p:nvSpPr>
          <p:cNvPr id="4" name="Triangle 11">
            <a:extLst>
              <a:ext uri="{FF2B5EF4-FFF2-40B4-BE49-F238E27FC236}">
                <a16:creationId xmlns:a16="http://schemas.microsoft.com/office/drawing/2014/main" id="{CAF70A43-2753-0F4F-A858-D7F09BFDA819}"/>
              </a:ext>
            </a:extLst>
          </p:cNvPr>
          <p:cNvSpPr/>
          <p:nvPr/>
        </p:nvSpPr>
        <p:spPr>
          <a:xfrm>
            <a:off x="5508104" y="647185"/>
            <a:ext cx="4795016" cy="4681497"/>
          </a:xfrm>
          <a:custGeom>
            <a:avLst/>
            <a:gdLst>
              <a:gd name="connsiteX0" fmla="*/ 0 w 3257412"/>
              <a:gd name="connsiteY0" fmla="*/ 2808114 h 2808114"/>
              <a:gd name="connsiteX1" fmla="*/ 1628706 w 3257412"/>
              <a:gd name="connsiteY1" fmla="*/ 0 h 2808114"/>
              <a:gd name="connsiteX2" fmla="*/ 3257412 w 3257412"/>
              <a:gd name="connsiteY2" fmla="*/ 2808114 h 2808114"/>
              <a:gd name="connsiteX3" fmla="*/ 0 w 3257412"/>
              <a:gd name="connsiteY3" fmla="*/ 2808114 h 2808114"/>
              <a:gd name="connsiteX0" fmla="*/ 0 w 3292909"/>
              <a:gd name="connsiteY0" fmla="*/ 2808114 h 2808114"/>
              <a:gd name="connsiteX1" fmla="*/ 1628706 w 3292909"/>
              <a:gd name="connsiteY1" fmla="*/ 0 h 2808114"/>
              <a:gd name="connsiteX2" fmla="*/ 3257412 w 3292909"/>
              <a:gd name="connsiteY2" fmla="*/ 2808114 h 2808114"/>
              <a:gd name="connsiteX3" fmla="*/ 0 w 3292909"/>
              <a:gd name="connsiteY3" fmla="*/ 2808114 h 2808114"/>
              <a:gd name="connsiteX0" fmla="*/ 35497 w 3328406"/>
              <a:gd name="connsiteY0" fmla="*/ 2808114 h 2808114"/>
              <a:gd name="connsiteX1" fmla="*/ 1664203 w 3328406"/>
              <a:gd name="connsiteY1" fmla="*/ 0 h 2808114"/>
              <a:gd name="connsiteX2" fmla="*/ 3292909 w 3328406"/>
              <a:gd name="connsiteY2" fmla="*/ 2808114 h 2808114"/>
              <a:gd name="connsiteX3" fmla="*/ 35497 w 3328406"/>
              <a:gd name="connsiteY3" fmla="*/ 2808114 h 2808114"/>
              <a:gd name="connsiteX0" fmla="*/ 35497 w 3328406"/>
              <a:gd name="connsiteY0" fmla="*/ 2808114 h 3159128"/>
              <a:gd name="connsiteX1" fmla="*/ 1664203 w 3328406"/>
              <a:gd name="connsiteY1" fmla="*/ 0 h 3159128"/>
              <a:gd name="connsiteX2" fmla="*/ 3292909 w 3328406"/>
              <a:gd name="connsiteY2" fmla="*/ 2808114 h 3159128"/>
              <a:gd name="connsiteX3" fmla="*/ 35497 w 3328406"/>
              <a:gd name="connsiteY3" fmla="*/ 2808114 h 3159128"/>
              <a:gd name="connsiteX0" fmla="*/ 35497 w 3292922"/>
              <a:gd name="connsiteY0" fmla="*/ 2808114 h 3159128"/>
              <a:gd name="connsiteX1" fmla="*/ 1664203 w 3292922"/>
              <a:gd name="connsiteY1" fmla="*/ 0 h 3159128"/>
              <a:gd name="connsiteX2" fmla="*/ 3292909 w 3292922"/>
              <a:gd name="connsiteY2" fmla="*/ 2808114 h 3159128"/>
              <a:gd name="connsiteX3" fmla="*/ 35497 w 3292922"/>
              <a:gd name="connsiteY3" fmla="*/ 2808114 h 3159128"/>
              <a:gd name="connsiteX0" fmla="*/ 35497 w 3292922"/>
              <a:gd name="connsiteY0" fmla="*/ 2808114 h 3271346"/>
              <a:gd name="connsiteX1" fmla="*/ 1664203 w 3292922"/>
              <a:gd name="connsiteY1" fmla="*/ 0 h 3271346"/>
              <a:gd name="connsiteX2" fmla="*/ 3292909 w 3292922"/>
              <a:gd name="connsiteY2" fmla="*/ 2808114 h 3271346"/>
              <a:gd name="connsiteX3" fmla="*/ 35497 w 3292922"/>
              <a:gd name="connsiteY3" fmla="*/ 2808114 h 3271346"/>
              <a:gd name="connsiteX0" fmla="*/ 35497 w 3292953"/>
              <a:gd name="connsiteY0" fmla="*/ 2808114 h 3271346"/>
              <a:gd name="connsiteX1" fmla="*/ 1664203 w 3292953"/>
              <a:gd name="connsiteY1" fmla="*/ 0 h 3271346"/>
              <a:gd name="connsiteX2" fmla="*/ 3292909 w 3292953"/>
              <a:gd name="connsiteY2" fmla="*/ 2808114 h 3271346"/>
              <a:gd name="connsiteX3" fmla="*/ 35497 w 3292953"/>
              <a:gd name="connsiteY3" fmla="*/ 2808114 h 3271346"/>
              <a:gd name="connsiteX0" fmla="*/ 63278 w 3320734"/>
              <a:gd name="connsiteY0" fmla="*/ 2808114 h 3271346"/>
              <a:gd name="connsiteX1" fmla="*/ 1691984 w 3320734"/>
              <a:gd name="connsiteY1" fmla="*/ 0 h 3271346"/>
              <a:gd name="connsiteX2" fmla="*/ 3320690 w 3320734"/>
              <a:gd name="connsiteY2" fmla="*/ 2808114 h 3271346"/>
              <a:gd name="connsiteX3" fmla="*/ 63278 w 3320734"/>
              <a:gd name="connsiteY3" fmla="*/ 2808114 h 3271346"/>
              <a:gd name="connsiteX0" fmla="*/ 0 w 3257456"/>
              <a:gd name="connsiteY0" fmla="*/ 2808114 h 3271346"/>
              <a:gd name="connsiteX1" fmla="*/ 1628706 w 3257456"/>
              <a:gd name="connsiteY1" fmla="*/ 0 h 3271346"/>
              <a:gd name="connsiteX2" fmla="*/ 3257412 w 3257456"/>
              <a:gd name="connsiteY2" fmla="*/ 2808114 h 3271346"/>
              <a:gd name="connsiteX3" fmla="*/ 0 w 3257456"/>
              <a:gd name="connsiteY3" fmla="*/ 2808114 h 3271346"/>
              <a:gd name="connsiteX0" fmla="*/ 0 w 3257456"/>
              <a:gd name="connsiteY0" fmla="*/ 2808114 h 3329924"/>
              <a:gd name="connsiteX1" fmla="*/ 1628706 w 3257456"/>
              <a:gd name="connsiteY1" fmla="*/ 0 h 3329924"/>
              <a:gd name="connsiteX2" fmla="*/ 3257412 w 3257456"/>
              <a:gd name="connsiteY2" fmla="*/ 2808114 h 3329924"/>
              <a:gd name="connsiteX3" fmla="*/ 0 w 3257456"/>
              <a:gd name="connsiteY3" fmla="*/ 2808114 h 3329924"/>
              <a:gd name="connsiteX0" fmla="*/ 0 w 3257467"/>
              <a:gd name="connsiteY0" fmla="*/ 2808114 h 3329924"/>
              <a:gd name="connsiteX1" fmla="*/ 1628706 w 3257467"/>
              <a:gd name="connsiteY1" fmla="*/ 0 h 3329924"/>
              <a:gd name="connsiteX2" fmla="*/ 3257412 w 3257467"/>
              <a:gd name="connsiteY2" fmla="*/ 2808114 h 3329924"/>
              <a:gd name="connsiteX3" fmla="*/ 0 w 3257467"/>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282097"/>
              <a:gd name="connsiteX1" fmla="*/ 1628706 w 3257412"/>
              <a:gd name="connsiteY1" fmla="*/ 0 h 3282097"/>
              <a:gd name="connsiteX2" fmla="*/ 3257412 w 3257412"/>
              <a:gd name="connsiteY2" fmla="*/ 2808114 h 3282097"/>
              <a:gd name="connsiteX3" fmla="*/ 0 w 3257412"/>
              <a:gd name="connsiteY3" fmla="*/ 2808114 h 3282097"/>
              <a:gd name="connsiteX0" fmla="*/ 0 w 3257412"/>
              <a:gd name="connsiteY0" fmla="*/ 2808114 h 3186445"/>
              <a:gd name="connsiteX1" fmla="*/ 1628706 w 3257412"/>
              <a:gd name="connsiteY1" fmla="*/ 0 h 3186445"/>
              <a:gd name="connsiteX2" fmla="*/ 3257412 w 3257412"/>
              <a:gd name="connsiteY2" fmla="*/ 2808114 h 3186445"/>
              <a:gd name="connsiteX3" fmla="*/ 0 w 3257412"/>
              <a:gd name="connsiteY3" fmla="*/ 2808114 h 3186445"/>
              <a:gd name="connsiteX0" fmla="*/ 0 w 3257412"/>
              <a:gd name="connsiteY0" fmla="*/ 2808114 h 3220620"/>
              <a:gd name="connsiteX1" fmla="*/ 1628706 w 3257412"/>
              <a:gd name="connsiteY1" fmla="*/ 0 h 3220620"/>
              <a:gd name="connsiteX2" fmla="*/ 3257412 w 3257412"/>
              <a:gd name="connsiteY2" fmla="*/ 2808114 h 3220620"/>
              <a:gd name="connsiteX3" fmla="*/ 0 w 3257412"/>
              <a:gd name="connsiteY3" fmla="*/ 2808114 h 3220620"/>
              <a:gd name="connsiteX0" fmla="*/ 0 w 3257412"/>
              <a:gd name="connsiteY0" fmla="*/ 2808114 h 3201821"/>
              <a:gd name="connsiteX1" fmla="*/ 1628706 w 3257412"/>
              <a:gd name="connsiteY1" fmla="*/ 0 h 3201821"/>
              <a:gd name="connsiteX2" fmla="*/ 3257412 w 3257412"/>
              <a:gd name="connsiteY2" fmla="*/ 2808114 h 3201821"/>
              <a:gd name="connsiteX3" fmla="*/ 0 w 3257412"/>
              <a:gd name="connsiteY3" fmla="*/ 2808114 h 3201821"/>
            </a:gdLst>
            <a:ahLst/>
            <a:cxnLst>
              <a:cxn ang="0">
                <a:pos x="connsiteX0" y="connsiteY0"/>
              </a:cxn>
              <a:cxn ang="0">
                <a:pos x="connsiteX1" y="connsiteY1"/>
              </a:cxn>
              <a:cxn ang="0">
                <a:pos x="connsiteX2" y="connsiteY2"/>
              </a:cxn>
              <a:cxn ang="0">
                <a:pos x="connsiteX3" y="connsiteY3"/>
              </a:cxn>
            </a:cxnLst>
            <a:rect l="l" t="t" r="r" b="b"/>
            <a:pathLst>
              <a:path w="3257412" h="3201821">
                <a:moveTo>
                  <a:pt x="0" y="2808114"/>
                </a:moveTo>
                <a:cubicBezTo>
                  <a:pt x="44139" y="1668456"/>
                  <a:pt x="341337" y="768743"/>
                  <a:pt x="1628706" y="0"/>
                </a:cubicBezTo>
                <a:cubicBezTo>
                  <a:pt x="3005088" y="663546"/>
                  <a:pt x="3237550" y="1595627"/>
                  <a:pt x="3257412" y="2808114"/>
                </a:cubicBezTo>
                <a:cubicBezTo>
                  <a:pt x="2014917" y="3357053"/>
                  <a:pt x="1169666" y="3308502"/>
                  <a:pt x="0" y="2808114"/>
                </a:cubicBezTo>
                <a:close/>
              </a:path>
            </a:pathLst>
          </a:custGeom>
          <a:blipFill>
            <a:blip r:embed="rId3" cstate="print">
              <a:extLst>
                <a:ext uri="{28A0092B-C50C-407E-A947-70E740481C1C}">
                  <a14:useLocalDpi xmlns:a14="http://schemas.microsoft.com/office/drawing/2010/main" val="0"/>
                </a:ext>
              </a:extLst>
            </a:blip>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2">
            <a:extLst>
              <a:ext uri="{FF2B5EF4-FFF2-40B4-BE49-F238E27FC236}">
                <a16:creationId xmlns:a16="http://schemas.microsoft.com/office/drawing/2014/main" id="{87E6BB1C-8DF1-571B-444D-F946AF954F09}"/>
              </a:ext>
            </a:extLst>
          </p:cNvPr>
          <p:cNvSpPr txBox="1">
            <a:spLocks/>
          </p:cNvSpPr>
          <p:nvPr/>
        </p:nvSpPr>
        <p:spPr>
          <a:xfrm>
            <a:off x="427900" y="1700808"/>
            <a:ext cx="4974074" cy="4176464"/>
          </a:xfrm>
          <a:prstGeom prst="rect">
            <a:avLst/>
          </a:prstGeom>
        </p:spPr>
        <p:txBody>
          <a:bodyPr/>
          <a:lstStyle>
            <a:lvl1pPr marL="268281" indent="-268281"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1pPr>
            <a:lvl2pPr marL="715945" indent="-268281"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2pPr>
            <a:lvl3pPr marL="1230283" indent="-228594"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3pPr>
            <a:lvl4pPr marL="1638259" indent="-228594" algn="l" rtl="0" eaLnBrk="0" fontAlgn="base" hangingPunct="0">
              <a:spcBef>
                <a:spcPct val="20000"/>
              </a:spcBef>
              <a:spcAft>
                <a:spcPct val="0"/>
              </a:spcAft>
              <a:buClr>
                <a:srgbClr val="005C9E"/>
              </a:buClr>
              <a:buFont typeface="Arial" pitchFamily="34" charset="0"/>
              <a:buChar char="–"/>
              <a:defRPr sz="1800" kern="1200">
                <a:solidFill>
                  <a:schemeClr val="bg1"/>
                </a:solidFill>
                <a:latin typeface="Arial" charset="0"/>
                <a:ea typeface="+mn-ea"/>
                <a:cs typeface="Arial" charset="0"/>
              </a:defRPr>
            </a:lvl4pPr>
            <a:lvl5pPr marL="2057349" indent="-228594" algn="l" rtl="0" eaLnBrk="0" fontAlgn="base" hangingPunct="0">
              <a:spcBef>
                <a:spcPct val="20000"/>
              </a:spcBef>
              <a:spcAft>
                <a:spcPct val="0"/>
              </a:spcAft>
              <a:buClr>
                <a:srgbClr val="005C9E"/>
              </a:buClr>
              <a:buFont typeface="Arial" pitchFamily="34" charset="0"/>
              <a:buChar char="»"/>
              <a:defRPr sz="1800" kern="1200">
                <a:solidFill>
                  <a:schemeClr val="bg1"/>
                </a:solidFill>
                <a:latin typeface="Arial" charset="0"/>
                <a:ea typeface="+mn-ea"/>
                <a:cs typeface="Arial"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bg1"/>
              </a:buClr>
            </a:pPr>
            <a:r>
              <a:rPr lang="en-GB" sz="2400" dirty="0"/>
              <a:t>11 conditions and diseases covered.</a:t>
            </a:r>
          </a:p>
          <a:p>
            <a:pPr>
              <a:buClr>
                <a:schemeClr val="bg1"/>
              </a:buClr>
            </a:pPr>
            <a:r>
              <a:rPr lang="en-GB" sz="2400" dirty="0"/>
              <a:t>Focus on guidelines, systematic reviews and meta-analyses</a:t>
            </a:r>
            <a:br>
              <a:rPr lang="en-GB" sz="2400" dirty="0"/>
            </a:br>
            <a:endParaRPr lang="en-GB" sz="2400" dirty="0"/>
          </a:p>
          <a:p>
            <a:pPr marL="0" lvl="1" indent="0">
              <a:buClr>
                <a:schemeClr val="bg1"/>
              </a:buClr>
              <a:buNone/>
            </a:pPr>
            <a:endParaRPr lang="en-GB" sz="2400" b="1" dirty="0"/>
          </a:p>
          <a:p>
            <a:pPr marL="0" lvl="1" indent="0">
              <a:buClr>
                <a:schemeClr val="bg1"/>
              </a:buClr>
              <a:buNone/>
            </a:pPr>
            <a:r>
              <a:rPr lang="en-GB" sz="2400" b="1" dirty="0"/>
              <a:t>170 guidelines extracted</a:t>
            </a:r>
          </a:p>
        </p:txBody>
      </p:sp>
    </p:spTree>
    <p:extLst>
      <p:ext uri="{BB962C8B-B14F-4D97-AF65-F5344CB8AC3E}">
        <p14:creationId xmlns:p14="http://schemas.microsoft.com/office/powerpoint/2010/main" val="2980823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DD4F56-C638-0342-B712-A62175EB739D}"/>
              </a:ext>
            </a:extLst>
          </p:cNvPr>
          <p:cNvSpPr>
            <a:spLocks noGrp="1"/>
          </p:cNvSpPr>
          <p:nvPr>
            <p:ph type="title"/>
          </p:nvPr>
        </p:nvSpPr>
        <p:spPr>
          <a:xfrm>
            <a:off x="467469" y="620688"/>
            <a:ext cx="6120755" cy="720080"/>
          </a:xfrm>
        </p:spPr>
        <p:txBody>
          <a:bodyPr/>
          <a:lstStyle/>
          <a:p>
            <a:r>
              <a:rPr lang="en-US" dirty="0"/>
              <a:t>Screening</a:t>
            </a:r>
          </a:p>
        </p:txBody>
      </p:sp>
      <p:sp>
        <p:nvSpPr>
          <p:cNvPr id="11" name="Triangle 11">
            <a:extLst>
              <a:ext uri="{FF2B5EF4-FFF2-40B4-BE49-F238E27FC236}">
                <a16:creationId xmlns:a16="http://schemas.microsoft.com/office/drawing/2014/main" id="{1AAD80B1-9EF0-B646-B54D-222258041CF0}"/>
              </a:ext>
            </a:extLst>
          </p:cNvPr>
          <p:cNvSpPr/>
          <p:nvPr/>
        </p:nvSpPr>
        <p:spPr>
          <a:xfrm>
            <a:off x="5004048" y="620688"/>
            <a:ext cx="4795016" cy="4681497"/>
          </a:xfrm>
          <a:custGeom>
            <a:avLst/>
            <a:gdLst>
              <a:gd name="connsiteX0" fmla="*/ 0 w 3257412"/>
              <a:gd name="connsiteY0" fmla="*/ 2808114 h 2808114"/>
              <a:gd name="connsiteX1" fmla="*/ 1628706 w 3257412"/>
              <a:gd name="connsiteY1" fmla="*/ 0 h 2808114"/>
              <a:gd name="connsiteX2" fmla="*/ 3257412 w 3257412"/>
              <a:gd name="connsiteY2" fmla="*/ 2808114 h 2808114"/>
              <a:gd name="connsiteX3" fmla="*/ 0 w 3257412"/>
              <a:gd name="connsiteY3" fmla="*/ 2808114 h 2808114"/>
              <a:gd name="connsiteX0" fmla="*/ 0 w 3292909"/>
              <a:gd name="connsiteY0" fmla="*/ 2808114 h 2808114"/>
              <a:gd name="connsiteX1" fmla="*/ 1628706 w 3292909"/>
              <a:gd name="connsiteY1" fmla="*/ 0 h 2808114"/>
              <a:gd name="connsiteX2" fmla="*/ 3257412 w 3292909"/>
              <a:gd name="connsiteY2" fmla="*/ 2808114 h 2808114"/>
              <a:gd name="connsiteX3" fmla="*/ 0 w 3292909"/>
              <a:gd name="connsiteY3" fmla="*/ 2808114 h 2808114"/>
              <a:gd name="connsiteX0" fmla="*/ 35497 w 3328406"/>
              <a:gd name="connsiteY0" fmla="*/ 2808114 h 2808114"/>
              <a:gd name="connsiteX1" fmla="*/ 1664203 w 3328406"/>
              <a:gd name="connsiteY1" fmla="*/ 0 h 2808114"/>
              <a:gd name="connsiteX2" fmla="*/ 3292909 w 3328406"/>
              <a:gd name="connsiteY2" fmla="*/ 2808114 h 2808114"/>
              <a:gd name="connsiteX3" fmla="*/ 35497 w 3328406"/>
              <a:gd name="connsiteY3" fmla="*/ 2808114 h 2808114"/>
              <a:gd name="connsiteX0" fmla="*/ 35497 w 3328406"/>
              <a:gd name="connsiteY0" fmla="*/ 2808114 h 3159128"/>
              <a:gd name="connsiteX1" fmla="*/ 1664203 w 3328406"/>
              <a:gd name="connsiteY1" fmla="*/ 0 h 3159128"/>
              <a:gd name="connsiteX2" fmla="*/ 3292909 w 3328406"/>
              <a:gd name="connsiteY2" fmla="*/ 2808114 h 3159128"/>
              <a:gd name="connsiteX3" fmla="*/ 35497 w 3328406"/>
              <a:gd name="connsiteY3" fmla="*/ 2808114 h 3159128"/>
              <a:gd name="connsiteX0" fmla="*/ 35497 w 3292922"/>
              <a:gd name="connsiteY0" fmla="*/ 2808114 h 3159128"/>
              <a:gd name="connsiteX1" fmla="*/ 1664203 w 3292922"/>
              <a:gd name="connsiteY1" fmla="*/ 0 h 3159128"/>
              <a:gd name="connsiteX2" fmla="*/ 3292909 w 3292922"/>
              <a:gd name="connsiteY2" fmla="*/ 2808114 h 3159128"/>
              <a:gd name="connsiteX3" fmla="*/ 35497 w 3292922"/>
              <a:gd name="connsiteY3" fmla="*/ 2808114 h 3159128"/>
              <a:gd name="connsiteX0" fmla="*/ 35497 w 3292922"/>
              <a:gd name="connsiteY0" fmla="*/ 2808114 h 3271346"/>
              <a:gd name="connsiteX1" fmla="*/ 1664203 w 3292922"/>
              <a:gd name="connsiteY1" fmla="*/ 0 h 3271346"/>
              <a:gd name="connsiteX2" fmla="*/ 3292909 w 3292922"/>
              <a:gd name="connsiteY2" fmla="*/ 2808114 h 3271346"/>
              <a:gd name="connsiteX3" fmla="*/ 35497 w 3292922"/>
              <a:gd name="connsiteY3" fmla="*/ 2808114 h 3271346"/>
              <a:gd name="connsiteX0" fmla="*/ 35497 w 3292953"/>
              <a:gd name="connsiteY0" fmla="*/ 2808114 h 3271346"/>
              <a:gd name="connsiteX1" fmla="*/ 1664203 w 3292953"/>
              <a:gd name="connsiteY1" fmla="*/ 0 h 3271346"/>
              <a:gd name="connsiteX2" fmla="*/ 3292909 w 3292953"/>
              <a:gd name="connsiteY2" fmla="*/ 2808114 h 3271346"/>
              <a:gd name="connsiteX3" fmla="*/ 35497 w 3292953"/>
              <a:gd name="connsiteY3" fmla="*/ 2808114 h 3271346"/>
              <a:gd name="connsiteX0" fmla="*/ 63278 w 3320734"/>
              <a:gd name="connsiteY0" fmla="*/ 2808114 h 3271346"/>
              <a:gd name="connsiteX1" fmla="*/ 1691984 w 3320734"/>
              <a:gd name="connsiteY1" fmla="*/ 0 h 3271346"/>
              <a:gd name="connsiteX2" fmla="*/ 3320690 w 3320734"/>
              <a:gd name="connsiteY2" fmla="*/ 2808114 h 3271346"/>
              <a:gd name="connsiteX3" fmla="*/ 63278 w 3320734"/>
              <a:gd name="connsiteY3" fmla="*/ 2808114 h 3271346"/>
              <a:gd name="connsiteX0" fmla="*/ 0 w 3257456"/>
              <a:gd name="connsiteY0" fmla="*/ 2808114 h 3271346"/>
              <a:gd name="connsiteX1" fmla="*/ 1628706 w 3257456"/>
              <a:gd name="connsiteY1" fmla="*/ 0 h 3271346"/>
              <a:gd name="connsiteX2" fmla="*/ 3257412 w 3257456"/>
              <a:gd name="connsiteY2" fmla="*/ 2808114 h 3271346"/>
              <a:gd name="connsiteX3" fmla="*/ 0 w 3257456"/>
              <a:gd name="connsiteY3" fmla="*/ 2808114 h 3271346"/>
              <a:gd name="connsiteX0" fmla="*/ 0 w 3257456"/>
              <a:gd name="connsiteY0" fmla="*/ 2808114 h 3329924"/>
              <a:gd name="connsiteX1" fmla="*/ 1628706 w 3257456"/>
              <a:gd name="connsiteY1" fmla="*/ 0 h 3329924"/>
              <a:gd name="connsiteX2" fmla="*/ 3257412 w 3257456"/>
              <a:gd name="connsiteY2" fmla="*/ 2808114 h 3329924"/>
              <a:gd name="connsiteX3" fmla="*/ 0 w 3257456"/>
              <a:gd name="connsiteY3" fmla="*/ 2808114 h 3329924"/>
              <a:gd name="connsiteX0" fmla="*/ 0 w 3257467"/>
              <a:gd name="connsiteY0" fmla="*/ 2808114 h 3329924"/>
              <a:gd name="connsiteX1" fmla="*/ 1628706 w 3257467"/>
              <a:gd name="connsiteY1" fmla="*/ 0 h 3329924"/>
              <a:gd name="connsiteX2" fmla="*/ 3257412 w 3257467"/>
              <a:gd name="connsiteY2" fmla="*/ 2808114 h 3329924"/>
              <a:gd name="connsiteX3" fmla="*/ 0 w 3257467"/>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329924"/>
              <a:gd name="connsiteX1" fmla="*/ 1628706 w 3257412"/>
              <a:gd name="connsiteY1" fmla="*/ 0 h 3329924"/>
              <a:gd name="connsiteX2" fmla="*/ 3257412 w 3257412"/>
              <a:gd name="connsiteY2" fmla="*/ 2808114 h 3329924"/>
              <a:gd name="connsiteX3" fmla="*/ 0 w 3257412"/>
              <a:gd name="connsiteY3" fmla="*/ 2808114 h 3329924"/>
              <a:gd name="connsiteX0" fmla="*/ 0 w 3257412"/>
              <a:gd name="connsiteY0" fmla="*/ 2808114 h 3282097"/>
              <a:gd name="connsiteX1" fmla="*/ 1628706 w 3257412"/>
              <a:gd name="connsiteY1" fmla="*/ 0 h 3282097"/>
              <a:gd name="connsiteX2" fmla="*/ 3257412 w 3257412"/>
              <a:gd name="connsiteY2" fmla="*/ 2808114 h 3282097"/>
              <a:gd name="connsiteX3" fmla="*/ 0 w 3257412"/>
              <a:gd name="connsiteY3" fmla="*/ 2808114 h 3282097"/>
              <a:gd name="connsiteX0" fmla="*/ 0 w 3257412"/>
              <a:gd name="connsiteY0" fmla="*/ 2808114 h 3186445"/>
              <a:gd name="connsiteX1" fmla="*/ 1628706 w 3257412"/>
              <a:gd name="connsiteY1" fmla="*/ 0 h 3186445"/>
              <a:gd name="connsiteX2" fmla="*/ 3257412 w 3257412"/>
              <a:gd name="connsiteY2" fmla="*/ 2808114 h 3186445"/>
              <a:gd name="connsiteX3" fmla="*/ 0 w 3257412"/>
              <a:gd name="connsiteY3" fmla="*/ 2808114 h 3186445"/>
              <a:gd name="connsiteX0" fmla="*/ 0 w 3257412"/>
              <a:gd name="connsiteY0" fmla="*/ 2808114 h 3220620"/>
              <a:gd name="connsiteX1" fmla="*/ 1628706 w 3257412"/>
              <a:gd name="connsiteY1" fmla="*/ 0 h 3220620"/>
              <a:gd name="connsiteX2" fmla="*/ 3257412 w 3257412"/>
              <a:gd name="connsiteY2" fmla="*/ 2808114 h 3220620"/>
              <a:gd name="connsiteX3" fmla="*/ 0 w 3257412"/>
              <a:gd name="connsiteY3" fmla="*/ 2808114 h 3220620"/>
              <a:gd name="connsiteX0" fmla="*/ 0 w 3257412"/>
              <a:gd name="connsiteY0" fmla="*/ 2808114 h 3201821"/>
              <a:gd name="connsiteX1" fmla="*/ 1628706 w 3257412"/>
              <a:gd name="connsiteY1" fmla="*/ 0 h 3201821"/>
              <a:gd name="connsiteX2" fmla="*/ 3257412 w 3257412"/>
              <a:gd name="connsiteY2" fmla="*/ 2808114 h 3201821"/>
              <a:gd name="connsiteX3" fmla="*/ 0 w 3257412"/>
              <a:gd name="connsiteY3" fmla="*/ 2808114 h 3201821"/>
            </a:gdLst>
            <a:ahLst/>
            <a:cxnLst>
              <a:cxn ang="0">
                <a:pos x="connsiteX0" y="connsiteY0"/>
              </a:cxn>
              <a:cxn ang="0">
                <a:pos x="connsiteX1" y="connsiteY1"/>
              </a:cxn>
              <a:cxn ang="0">
                <a:pos x="connsiteX2" y="connsiteY2"/>
              </a:cxn>
              <a:cxn ang="0">
                <a:pos x="connsiteX3" y="connsiteY3"/>
              </a:cxn>
            </a:cxnLst>
            <a:rect l="l" t="t" r="r" b="b"/>
            <a:pathLst>
              <a:path w="3257412" h="3201821">
                <a:moveTo>
                  <a:pt x="0" y="2808114"/>
                </a:moveTo>
                <a:cubicBezTo>
                  <a:pt x="44139" y="1668456"/>
                  <a:pt x="341337" y="768743"/>
                  <a:pt x="1628706" y="0"/>
                </a:cubicBezTo>
                <a:cubicBezTo>
                  <a:pt x="3005088" y="663546"/>
                  <a:pt x="3237550" y="1595627"/>
                  <a:pt x="3257412" y="2808114"/>
                </a:cubicBezTo>
                <a:cubicBezTo>
                  <a:pt x="2014917" y="3357053"/>
                  <a:pt x="1169666" y="3308502"/>
                  <a:pt x="0" y="2808114"/>
                </a:cubicBezTo>
                <a:close/>
              </a:path>
            </a:pathLst>
          </a:custGeom>
          <a:blipFill>
            <a:blip r:embed="rId3" cstate="print">
              <a:extLst>
                <a:ext uri="{28A0092B-C50C-407E-A947-70E740481C1C}">
                  <a14:useLocalDpi xmlns:a14="http://schemas.microsoft.com/office/drawing/2010/main" val="0"/>
                </a:ext>
              </a:extLst>
            </a:blip>
            <a:stretch>
              <a:fillRect/>
            </a:stretch>
          </a:blip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Placeholder 2">
            <a:extLst>
              <a:ext uri="{FF2B5EF4-FFF2-40B4-BE49-F238E27FC236}">
                <a16:creationId xmlns:a16="http://schemas.microsoft.com/office/drawing/2014/main" id="{9A7F836A-44A2-C9C1-F401-1FEE0109E46C}"/>
              </a:ext>
            </a:extLst>
          </p:cNvPr>
          <p:cNvSpPr txBox="1">
            <a:spLocks/>
          </p:cNvSpPr>
          <p:nvPr/>
        </p:nvSpPr>
        <p:spPr>
          <a:xfrm>
            <a:off x="210818" y="1700808"/>
            <a:ext cx="4795016" cy="4176464"/>
          </a:xfrm>
          <a:prstGeom prst="rect">
            <a:avLst/>
          </a:prstGeom>
        </p:spPr>
        <p:txBody>
          <a:bodyPr/>
          <a:lstStyle>
            <a:lvl1pPr marL="268281" indent="-268281"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1pPr>
            <a:lvl2pPr marL="715945" indent="-268281"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2pPr>
            <a:lvl3pPr marL="1230283" indent="-228594" algn="l" rtl="0" eaLnBrk="0" fontAlgn="base" hangingPunct="0">
              <a:spcBef>
                <a:spcPct val="30000"/>
              </a:spcBef>
              <a:spcAft>
                <a:spcPct val="0"/>
              </a:spcAft>
              <a:buClr>
                <a:srgbClr val="005C9E"/>
              </a:buClr>
              <a:buFont typeface="Arial" pitchFamily="34" charset="0"/>
              <a:buChar char="•"/>
              <a:defRPr sz="1800" kern="1200">
                <a:solidFill>
                  <a:schemeClr val="bg1"/>
                </a:solidFill>
                <a:latin typeface="Arial" pitchFamily="34" charset="0"/>
                <a:ea typeface="+mn-ea"/>
                <a:cs typeface="Arial" pitchFamily="34" charset="0"/>
              </a:defRPr>
            </a:lvl3pPr>
            <a:lvl4pPr marL="1638259" indent="-228594" algn="l" rtl="0" eaLnBrk="0" fontAlgn="base" hangingPunct="0">
              <a:spcBef>
                <a:spcPct val="20000"/>
              </a:spcBef>
              <a:spcAft>
                <a:spcPct val="0"/>
              </a:spcAft>
              <a:buClr>
                <a:srgbClr val="005C9E"/>
              </a:buClr>
              <a:buFont typeface="Arial" pitchFamily="34" charset="0"/>
              <a:buChar char="–"/>
              <a:defRPr sz="1800" kern="1200">
                <a:solidFill>
                  <a:schemeClr val="bg1"/>
                </a:solidFill>
                <a:latin typeface="Arial" charset="0"/>
                <a:ea typeface="+mn-ea"/>
                <a:cs typeface="Arial" charset="0"/>
              </a:defRPr>
            </a:lvl4pPr>
            <a:lvl5pPr marL="2057349" indent="-228594" algn="l" rtl="0" eaLnBrk="0" fontAlgn="base" hangingPunct="0">
              <a:spcBef>
                <a:spcPct val="20000"/>
              </a:spcBef>
              <a:spcAft>
                <a:spcPct val="0"/>
              </a:spcAft>
              <a:buClr>
                <a:srgbClr val="005C9E"/>
              </a:buClr>
              <a:buFont typeface="Arial" pitchFamily="34" charset="0"/>
              <a:buChar char="»"/>
              <a:defRPr sz="1800" kern="1200">
                <a:solidFill>
                  <a:schemeClr val="bg1"/>
                </a:solidFill>
                <a:latin typeface="Arial" charset="0"/>
                <a:ea typeface="+mn-ea"/>
                <a:cs typeface="Arial"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0"/>
              </a:spcAft>
            </a:pPr>
            <a:r>
              <a:rPr lang="en-GB" sz="2000" dirty="0">
                <a:solidFill>
                  <a:srgbClr val="0168B4"/>
                </a:solidFill>
              </a:rPr>
              <a:t>A true guideline</a:t>
            </a:r>
          </a:p>
          <a:p>
            <a:pPr>
              <a:spcBef>
                <a:spcPts val="0"/>
              </a:spcBef>
              <a:spcAft>
                <a:spcPts val="0"/>
              </a:spcAft>
            </a:pPr>
            <a:r>
              <a:rPr lang="en-GB" sz="2000" dirty="0">
                <a:solidFill>
                  <a:srgbClr val="0168B4"/>
                </a:solidFill>
              </a:rPr>
              <a:t>Within scope</a:t>
            </a:r>
          </a:p>
          <a:p>
            <a:pPr>
              <a:spcBef>
                <a:spcPts val="0"/>
              </a:spcBef>
              <a:spcAft>
                <a:spcPts val="0"/>
              </a:spcAft>
            </a:pPr>
            <a:r>
              <a:rPr lang="en-GB" sz="2000" dirty="0">
                <a:solidFill>
                  <a:srgbClr val="0168B4"/>
                </a:solidFill>
              </a:rPr>
              <a:t>Able to be applied nationally/internationally</a:t>
            </a:r>
          </a:p>
          <a:p>
            <a:pPr>
              <a:spcBef>
                <a:spcPts val="0"/>
              </a:spcBef>
              <a:spcAft>
                <a:spcPts val="0"/>
              </a:spcAft>
            </a:pPr>
            <a:r>
              <a:rPr lang="en-GB" sz="2000" dirty="0">
                <a:solidFill>
                  <a:srgbClr val="0168B4"/>
                </a:solidFill>
              </a:rPr>
              <a:t>Not superseded by a more recent guideline and</a:t>
            </a:r>
          </a:p>
          <a:p>
            <a:pPr>
              <a:spcBef>
                <a:spcPts val="0"/>
              </a:spcBef>
              <a:spcAft>
                <a:spcPts val="0"/>
              </a:spcAft>
            </a:pPr>
            <a:r>
              <a:rPr lang="en-GB" sz="2000" dirty="0">
                <a:solidFill>
                  <a:srgbClr val="0168B4"/>
                </a:solidFill>
              </a:rPr>
              <a:t>Adequately covered the key concepts of the condition or disease.</a:t>
            </a:r>
          </a:p>
          <a:p>
            <a:pPr marL="0">
              <a:spcBef>
                <a:spcPts val="0"/>
              </a:spcBef>
              <a:spcAft>
                <a:spcPts val="0"/>
              </a:spcAft>
              <a:buFont typeface="Arial" pitchFamily="34" charset="0"/>
              <a:buNone/>
            </a:pPr>
            <a:endParaRPr lang="en-GB" sz="2000" dirty="0">
              <a:solidFill>
                <a:srgbClr val="0168B4"/>
              </a:solidFill>
            </a:endParaRPr>
          </a:p>
          <a:p>
            <a:pPr marL="0">
              <a:spcBef>
                <a:spcPts val="0"/>
              </a:spcBef>
              <a:spcAft>
                <a:spcPts val="0"/>
              </a:spcAft>
              <a:buFont typeface="Arial" pitchFamily="34" charset="0"/>
              <a:buNone/>
            </a:pPr>
            <a:endParaRPr lang="en-GB" sz="2000" dirty="0">
              <a:solidFill>
                <a:srgbClr val="0168B4"/>
              </a:solidFill>
            </a:endParaRPr>
          </a:p>
          <a:p>
            <a:pPr marL="0">
              <a:spcBef>
                <a:spcPts val="0"/>
              </a:spcBef>
              <a:spcAft>
                <a:spcPts val="0"/>
              </a:spcAft>
              <a:buFont typeface="Arial" pitchFamily="34" charset="0"/>
              <a:buNone/>
            </a:pPr>
            <a:r>
              <a:rPr lang="en-GB" sz="2000" b="1" dirty="0">
                <a:solidFill>
                  <a:srgbClr val="0168B4"/>
                </a:solidFill>
              </a:rPr>
              <a:t>52 guidelines included.</a:t>
            </a:r>
          </a:p>
          <a:p>
            <a:endParaRPr lang="en-GB" dirty="0">
              <a:solidFill>
                <a:schemeClr val="bg2">
                  <a:lumMod val="65000"/>
                  <a:lumOff val="35000"/>
                </a:schemeClr>
              </a:solidFill>
            </a:endParaRPr>
          </a:p>
          <a:p>
            <a:pPr>
              <a:buClr>
                <a:schemeClr val="bg1"/>
              </a:buClr>
            </a:pPr>
            <a:endParaRPr lang="en-GB" dirty="0"/>
          </a:p>
        </p:txBody>
      </p:sp>
    </p:spTree>
    <p:extLst>
      <p:ext uri="{BB962C8B-B14F-4D97-AF65-F5344CB8AC3E}">
        <p14:creationId xmlns:p14="http://schemas.microsoft.com/office/powerpoint/2010/main" val="4003460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9E42BF0-A640-274D-91A9-B08DE5EA1935}"/>
              </a:ext>
            </a:extLst>
          </p:cNvPr>
          <p:cNvSpPr>
            <a:spLocks noGrp="1"/>
          </p:cNvSpPr>
          <p:nvPr>
            <p:ph type="title"/>
          </p:nvPr>
        </p:nvSpPr>
        <p:spPr>
          <a:xfrm>
            <a:off x="467473" y="1268760"/>
            <a:ext cx="6120755" cy="720080"/>
          </a:xfrm>
          <a:prstGeom prst="rect">
            <a:avLst/>
          </a:prstGeom>
        </p:spPr>
        <p:txBody>
          <a:bodyPr/>
          <a:lstStyle/>
          <a:p>
            <a:r>
              <a:rPr lang="en-US" dirty="0">
                <a:solidFill>
                  <a:srgbClr val="0168B4"/>
                </a:solidFill>
              </a:rPr>
              <a:t>AGREE II</a:t>
            </a:r>
          </a:p>
        </p:txBody>
      </p:sp>
      <p:sp>
        <p:nvSpPr>
          <p:cNvPr id="7" name="Text Placeholder 2">
            <a:extLst>
              <a:ext uri="{FF2B5EF4-FFF2-40B4-BE49-F238E27FC236}">
                <a16:creationId xmlns:a16="http://schemas.microsoft.com/office/drawing/2014/main" id="{756ACBEE-AB47-A243-AF55-C4314E2710ED}"/>
              </a:ext>
            </a:extLst>
          </p:cNvPr>
          <p:cNvSpPr txBox="1">
            <a:spLocks/>
          </p:cNvSpPr>
          <p:nvPr/>
        </p:nvSpPr>
        <p:spPr>
          <a:xfrm>
            <a:off x="1691609" y="2276872"/>
            <a:ext cx="4896619" cy="4032251"/>
          </a:xfrm>
          <a:prstGeom prst="rect">
            <a:avLst/>
          </a:prstGeom>
        </p:spPr>
        <p:txBody>
          <a:bodyPr/>
          <a:lstStyle>
            <a:lvl1pPr marL="268281" indent="-268281" algn="l" rtl="0" eaLnBrk="0" fontAlgn="base" hangingPunct="0">
              <a:spcBef>
                <a:spcPct val="30000"/>
              </a:spcBef>
              <a:spcAft>
                <a:spcPct val="0"/>
              </a:spcAft>
              <a:buClr>
                <a:srgbClr val="005C9E"/>
              </a:buClr>
              <a:buFont typeface="Arial" pitchFamily="34" charset="0"/>
              <a:buChar char="•"/>
              <a:defRPr sz="2500" kern="1200">
                <a:solidFill>
                  <a:schemeClr val="tx1"/>
                </a:solidFill>
                <a:latin typeface="Arial" pitchFamily="34" charset="0"/>
                <a:ea typeface="+mn-ea"/>
                <a:cs typeface="Arial" pitchFamily="34" charset="0"/>
              </a:defRPr>
            </a:lvl1pPr>
            <a:lvl2pPr marL="715945" indent="-268281" algn="l" rtl="0" eaLnBrk="0" fontAlgn="base" hangingPunct="0">
              <a:spcBef>
                <a:spcPct val="30000"/>
              </a:spcBef>
              <a:spcAft>
                <a:spcPct val="0"/>
              </a:spcAft>
              <a:buClr>
                <a:srgbClr val="005C9E"/>
              </a:buClr>
              <a:buFont typeface="Arial" pitchFamily="34" charset="0"/>
              <a:buChar char="–"/>
              <a:defRPr sz="2200" kern="1200">
                <a:solidFill>
                  <a:schemeClr val="tx1"/>
                </a:solidFill>
                <a:latin typeface="Arial" pitchFamily="34" charset="0"/>
                <a:ea typeface="+mn-ea"/>
                <a:cs typeface="Arial" pitchFamily="34" charset="0"/>
              </a:defRPr>
            </a:lvl2pPr>
            <a:lvl3pPr marL="1230283" indent="-228594" algn="l" rtl="0" eaLnBrk="0" fontAlgn="base" hangingPunct="0">
              <a:spcBef>
                <a:spcPct val="30000"/>
              </a:spcBef>
              <a:spcAft>
                <a:spcPct val="0"/>
              </a:spcAft>
              <a:buClr>
                <a:srgbClr val="005C9E"/>
              </a:buClr>
              <a:buFont typeface="Arial" pitchFamily="34" charset="0"/>
              <a:buChar char="•"/>
              <a:defRPr sz="1900" kern="1200">
                <a:solidFill>
                  <a:schemeClr val="tx1"/>
                </a:solidFill>
                <a:latin typeface="Arial" pitchFamily="34" charset="0"/>
                <a:ea typeface="+mn-ea"/>
                <a:cs typeface="Arial" pitchFamily="34" charset="0"/>
              </a:defRPr>
            </a:lvl3pPr>
            <a:lvl4pPr marL="163825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4pPr>
            <a:lvl5pPr marL="2057349" indent="-228594" algn="l" rtl="0" eaLnBrk="0" fontAlgn="base" hangingPunct="0">
              <a:spcBef>
                <a:spcPct val="20000"/>
              </a:spcBef>
              <a:spcAft>
                <a:spcPct val="0"/>
              </a:spcAft>
              <a:buClr>
                <a:srgbClr val="005C9E"/>
              </a:buClr>
              <a:buFont typeface="Arial" pitchFamily="34" charset="0"/>
              <a:buChar char="»"/>
              <a:defRPr sz="2000" kern="1200">
                <a:solidFill>
                  <a:schemeClr val="tx1"/>
                </a:solidFill>
                <a:latin typeface="Arial" charset="0"/>
                <a:ea typeface="+mn-ea"/>
                <a:cs typeface="Arial" charset="0"/>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0"/>
              </a:spcAft>
            </a:pPr>
            <a:r>
              <a:rPr lang="en-GB" sz="2000" dirty="0">
                <a:solidFill>
                  <a:srgbClr val="0168B4"/>
                </a:solidFill>
              </a:rPr>
              <a:t>The Appraisal of Guidelines for Research and Evaluation (AGREE ii) was used to assess the quality of the clinical guidelines.</a:t>
            </a:r>
          </a:p>
          <a:p>
            <a:pPr>
              <a:spcBef>
                <a:spcPts val="0"/>
              </a:spcBef>
              <a:spcAft>
                <a:spcPts val="0"/>
              </a:spcAft>
            </a:pPr>
            <a:r>
              <a:rPr lang="en-GB" sz="2000" dirty="0">
                <a:solidFill>
                  <a:srgbClr val="0168B4"/>
                </a:solidFill>
              </a:rPr>
              <a:t>It was agreed that an overall assessment ranking of 70% or above was required for inclusion.</a:t>
            </a:r>
          </a:p>
          <a:p>
            <a:pPr>
              <a:spcBef>
                <a:spcPts val="0"/>
              </a:spcBef>
              <a:spcAft>
                <a:spcPts val="0"/>
              </a:spcAft>
            </a:pPr>
            <a:endParaRPr lang="en-GB" sz="2000" dirty="0">
              <a:solidFill>
                <a:srgbClr val="0168B4"/>
              </a:solidFill>
            </a:endParaRPr>
          </a:p>
          <a:p>
            <a:pPr>
              <a:spcBef>
                <a:spcPts val="0"/>
              </a:spcBef>
              <a:spcAft>
                <a:spcPts val="0"/>
              </a:spcAft>
            </a:pPr>
            <a:endParaRPr lang="en-GB" sz="2000" dirty="0">
              <a:solidFill>
                <a:srgbClr val="0168B4"/>
              </a:solidFill>
            </a:endParaRPr>
          </a:p>
          <a:p>
            <a:pPr marL="0" indent="0">
              <a:spcBef>
                <a:spcPts val="0"/>
              </a:spcBef>
              <a:spcAft>
                <a:spcPts val="0"/>
              </a:spcAft>
              <a:buNone/>
            </a:pPr>
            <a:r>
              <a:rPr lang="en-GB" sz="2000" b="1" dirty="0">
                <a:solidFill>
                  <a:srgbClr val="0168B4"/>
                </a:solidFill>
              </a:rPr>
              <a:t>25 guidelines included.</a:t>
            </a:r>
          </a:p>
          <a:p>
            <a:endParaRPr lang="en-GB" sz="1600" dirty="0">
              <a:solidFill>
                <a:schemeClr val="tx1">
                  <a:lumMod val="75000"/>
                  <a:lumOff val="25000"/>
                </a:schemeClr>
              </a:solidFill>
            </a:endParaRPr>
          </a:p>
        </p:txBody>
      </p:sp>
    </p:spTree>
    <p:extLst>
      <p:ext uri="{BB962C8B-B14F-4D97-AF65-F5344CB8AC3E}">
        <p14:creationId xmlns:p14="http://schemas.microsoft.com/office/powerpoint/2010/main" val="1682011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34ED7-0AEB-820E-C550-03614BE9C64D}"/>
              </a:ext>
            </a:extLst>
          </p:cNvPr>
          <p:cNvSpPr>
            <a:spLocks noGrp="1"/>
          </p:cNvSpPr>
          <p:nvPr>
            <p:ph type="title"/>
          </p:nvPr>
        </p:nvSpPr>
        <p:spPr>
          <a:xfrm>
            <a:off x="611560" y="1268760"/>
            <a:ext cx="6120755" cy="720080"/>
          </a:xfrm>
          <a:prstGeom prst="rect">
            <a:avLst/>
          </a:prstGeom>
        </p:spPr>
        <p:txBody>
          <a:bodyPr/>
          <a:lstStyle/>
          <a:p>
            <a:r>
              <a:rPr lang="en-US" dirty="0">
                <a:solidFill>
                  <a:srgbClr val="0168B4"/>
                </a:solidFill>
              </a:rPr>
              <a:t>Modified Delphi</a:t>
            </a:r>
          </a:p>
        </p:txBody>
      </p:sp>
      <p:sp>
        <p:nvSpPr>
          <p:cNvPr id="3" name="Text Placeholder 2">
            <a:extLst>
              <a:ext uri="{FF2B5EF4-FFF2-40B4-BE49-F238E27FC236}">
                <a16:creationId xmlns:a16="http://schemas.microsoft.com/office/drawing/2014/main" id="{93BA5570-2350-B036-4E30-D1DC787D74EA}"/>
              </a:ext>
            </a:extLst>
          </p:cNvPr>
          <p:cNvSpPr>
            <a:spLocks noGrp="1"/>
          </p:cNvSpPr>
          <p:nvPr>
            <p:ph type="body" sz="quarter" idx="4294967295"/>
          </p:nvPr>
        </p:nvSpPr>
        <p:spPr>
          <a:xfrm>
            <a:off x="467544" y="1988840"/>
            <a:ext cx="6666096" cy="4032251"/>
          </a:xfrm>
          <a:prstGeom prst="rect">
            <a:avLst/>
          </a:prstGeom>
        </p:spPr>
        <p:txBody>
          <a:bodyPr/>
          <a:lstStyle/>
          <a:p>
            <a:pPr>
              <a:spcBef>
                <a:spcPts val="0"/>
              </a:spcBef>
              <a:spcAft>
                <a:spcPts val="0"/>
              </a:spcAft>
            </a:pPr>
            <a:r>
              <a:rPr lang="en-GB" sz="2000" dirty="0">
                <a:solidFill>
                  <a:srgbClr val="0168B4"/>
                </a:solidFill>
              </a:rPr>
              <a:t>Adopted a four-step modified Delphi technique.</a:t>
            </a:r>
          </a:p>
          <a:p>
            <a:pPr marL="0" indent="0">
              <a:spcBef>
                <a:spcPts val="0"/>
              </a:spcBef>
              <a:spcAft>
                <a:spcPts val="0"/>
              </a:spcAft>
              <a:buNone/>
            </a:pPr>
            <a:endParaRPr lang="en-GB" sz="2000" dirty="0">
              <a:solidFill>
                <a:srgbClr val="0168B4"/>
              </a:solidFill>
            </a:endParaRPr>
          </a:p>
          <a:p>
            <a:pPr>
              <a:spcBef>
                <a:spcPts val="0"/>
              </a:spcBef>
              <a:spcAft>
                <a:spcPts val="0"/>
              </a:spcAft>
            </a:pPr>
            <a:r>
              <a:rPr lang="en-GB" sz="2000" dirty="0">
                <a:solidFill>
                  <a:srgbClr val="0168B4"/>
                </a:solidFill>
              </a:rPr>
              <a:t>Used remote questionnaires to assess each of the 25 guidelines. </a:t>
            </a:r>
          </a:p>
          <a:p>
            <a:pPr marL="0" indent="0">
              <a:spcBef>
                <a:spcPts val="0"/>
              </a:spcBef>
              <a:spcAft>
                <a:spcPts val="0"/>
              </a:spcAft>
              <a:buNone/>
            </a:pPr>
            <a:endParaRPr lang="en-GB" sz="2000" dirty="0">
              <a:solidFill>
                <a:srgbClr val="0168B4"/>
              </a:solidFill>
            </a:endParaRPr>
          </a:p>
          <a:p>
            <a:pPr>
              <a:spcBef>
                <a:spcPts val="0"/>
              </a:spcBef>
              <a:spcAft>
                <a:spcPts val="0"/>
              </a:spcAft>
            </a:pPr>
            <a:r>
              <a:rPr lang="en-US" sz="2000" dirty="0">
                <a:solidFill>
                  <a:srgbClr val="0168B4"/>
                </a:solidFill>
              </a:rPr>
              <a:t>A hybrid in person/remote CAREPATH Consensus Summit meeting </a:t>
            </a:r>
          </a:p>
          <a:p>
            <a:pPr>
              <a:spcBef>
                <a:spcPts val="0"/>
              </a:spcBef>
              <a:spcAft>
                <a:spcPts val="0"/>
              </a:spcAft>
            </a:pPr>
            <a:endParaRPr lang="en-US" sz="2000" dirty="0">
              <a:solidFill>
                <a:srgbClr val="0168B4"/>
              </a:solidFill>
            </a:endParaRPr>
          </a:p>
          <a:p>
            <a:pPr>
              <a:spcBef>
                <a:spcPts val="0"/>
              </a:spcBef>
              <a:spcAft>
                <a:spcPts val="0"/>
              </a:spcAft>
            </a:pPr>
            <a:r>
              <a:rPr lang="en-US" sz="2000" dirty="0">
                <a:solidFill>
                  <a:srgbClr val="0168B4"/>
                </a:solidFill>
              </a:rPr>
              <a:t>The final agreed actions were combined into papers by each sub-group after the Consensus Summit.</a:t>
            </a:r>
            <a:endParaRPr lang="en-GB" sz="2000" dirty="0">
              <a:solidFill>
                <a:srgbClr val="0168B4"/>
              </a:solidFill>
            </a:endParaRPr>
          </a:p>
        </p:txBody>
      </p:sp>
    </p:spTree>
    <p:extLst>
      <p:ext uri="{BB962C8B-B14F-4D97-AF65-F5344CB8AC3E}">
        <p14:creationId xmlns:p14="http://schemas.microsoft.com/office/powerpoint/2010/main" val="2703433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4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HCW Internal Slides">
  <a:themeElements>
    <a:clrScheme name="NHCW Internal Slides 1">
      <a:dk1>
        <a:srgbClr val="000000"/>
      </a:dk1>
      <a:lt1>
        <a:srgbClr val="FFFFFF"/>
      </a:lt1>
      <a:dk2>
        <a:srgbClr val="1F497D"/>
      </a:dk2>
      <a:lt2>
        <a:srgbClr val="000000"/>
      </a:lt2>
      <a:accent1>
        <a:srgbClr val="0091C9"/>
      </a:accent1>
      <a:accent2>
        <a:srgbClr val="003893"/>
      </a:accent2>
      <a:accent3>
        <a:srgbClr val="FFFFFF"/>
      </a:accent3>
      <a:accent4>
        <a:srgbClr val="000000"/>
      </a:accent4>
      <a:accent5>
        <a:srgbClr val="AAC7E1"/>
      </a:accent5>
      <a:accent6>
        <a:srgbClr val="003285"/>
      </a:accent6>
      <a:hlink>
        <a:srgbClr val="E28C05"/>
      </a:hlink>
      <a:folHlink>
        <a:srgbClr val="00AA9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HCW Internal Slides 1">
        <a:dk1>
          <a:srgbClr val="000000"/>
        </a:dk1>
        <a:lt1>
          <a:srgbClr val="FFFFFF"/>
        </a:lt1>
        <a:dk2>
          <a:srgbClr val="1F497D"/>
        </a:dk2>
        <a:lt2>
          <a:srgbClr val="000000"/>
        </a:lt2>
        <a:accent1>
          <a:srgbClr val="0091C9"/>
        </a:accent1>
        <a:accent2>
          <a:srgbClr val="003893"/>
        </a:accent2>
        <a:accent3>
          <a:srgbClr val="FFFFFF"/>
        </a:accent3>
        <a:accent4>
          <a:srgbClr val="000000"/>
        </a:accent4>
        <a:accent5>
          <a:srgbClr val="AAC7E1"/>
        </a:accent5>
        <a:accent6>
          <a:srgbClr val="003285"/>
        </a:accent6>
        <a:hlink>
          <a:srgbClr val="E28C05"/>
        </a:hlink>
        <a:folHlink>
          <a:srgbClr val="00AA9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3394</TotalTime>
  <Words>2430</Words>
  <Application>Microsoft Office PowerPoint</Application>
  <PresentationFormat>On-screen Show (4:3)</PresentationFormat>
  <Paragraphs>160</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-apple-system</vt:lpstr>
      <vt:lpstr>Aptos</vt:lpstr>
      <vt:lpstr>Arial</vt:lpstr>
      <vt:lpstr>Arial Black</vt:lpstr>
      <vt:lpstr>Calibri</vt:lpstr>
      <vt:lpstr>Symbol</vt:lpstr>
      <vt:lpstr>Times New Roman</vt:lpstr>
      <vt:lpstr>var(--fontFamilyBase)</vt:lpstr>
      <vt:lpstr>NHCW Internal Slides</vt:lpstr>
      <vt:lpstr>PowerPoint Presentation</vt:lpstr>
      <vt:lpstr>University Hospitals Coventry and Warwickshire</vt:lpstr>
      <vt:lpstr>PowerPoint Presentation</vt:lpstr>
      <vt:lpstr>Work programme 6</vt:lpstr>
      <vt:lpstr>The evidence</vt:lpstr>
      <vt:lpstr>Systematic review</vt:lpstr>
      <vt:lpstr>Screening</vt:lpstr>
      <vt:lpstr>AGREE II</vt:lpstr>
      <vt:lpstr>Modified Delphi</vt:lpstr>
      <vt:lpstr>Example question: </vt:lpstr>
      <vt:lpstr>Outcomes</vt:lpstr>
    </vt:vector>
  </TitlesOfParts>
  <Company>UHCW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Taylor Lucy (RKB) Learning and Development Manager</dc:creator>
  <cp:lastModifiedBy>O'Connell Bridget (RKB) Health Information for Patients Project Manager</cp:lastModifiedBy>
  <cp:revision>204</cp:revision>
  <cp:lastPrinted>2024-06-18T10:18:07Z</cp:lastPrinted>
  <dcterms:created xsi:type="dcterms:W3CDTF">2019-08-14T07:56:42Z</dcterms:created>
  <dcterms:modified xsi:type="dcterms:W3CDTF">2024-06-18T10:24:33Z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ArticulateGUID">
    <vt:lpwstr>6F7C5E1C-DD12-4CCD-8743-7A9454B275DB</vt:lpwstr>
  </property>
  <property fmtid="{D5CDD505-2E9C-101B-9397-08002B2CF9AE}" pid="4" name="ArticulatePath">
    <vt:lpwstr>Master slide pack Induction updated 23112020</vt:lpwstr>
  </property>
  <property fmtid="{D5CDD505-2E9C-101B-9397-08002B2CF9AE}" pid="5" name="_AdHocReviewCycleID">
    <vt:i4>965281803</vt:i4>
  </property>
  <property fmtid="{D5CDD505-2E9C-101B-9397-08002B2CF9AE}" pid="6" name="_EmailSubject">
    <vt:lpwstr>Powerpoint templates</vt:lpwstr>
  </property>
  <property fmtid="{D5CDD505-2E9C-101B-9397-08002B2CF9AE}" pid="7" name="_AuthorEmail">
    <vt:lpwstr>Lynda.Scott@uhcw.nhs.uk</vt:lpwstr>
  </property>
  <property fmtid="{D5CDD505-2E9C-101B-9397-08002B2CF9AE}" pid="8" name="_AuthorEmailDisplayName">
    <vt:lpwstr>Scott Lynda (RKB) Director of Marketing &amp; Communications</vt:lpwstr>
  </property>
  <property fmtid="{D5CDD505-2E9C-101B-9397-08002B2CF9AE}" pid="9" name="_PreviousAdHocReviewCycleID">
    <vt:i4>619529801</vt:i4>
  </property>
</Properties>
</file>